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  <p:sldMasterId id="2147483652" r:id="rId2"/>
  </p:sldMasterIdLst>
  <p:notesMasterIdLst>
    <p:notesMasterId r:id="rId40"/>
  </p:notesMasterIdLst>
  <p:handoutMasterIdLst>
    <p:handoutMasterId r:id="rId41"/>
  </p:handoutMasterIdLst>
  <p:sldIdLst>
    <p:sldId id="256" r:id="rId3"/>
    <p:sldId id="669" r:id="rId4"/>
    <p:sldId id="531" r:id="rId5"/>
    <p:sldId id="532" r:id="rId6"/>
    <p:sldId id="494" r:id="rId7"/>
    <p:sldId id="493" r:id="rId8"/>
    <p:sldId id="498" r:id="rId9"/>
    <p:sldId id="537" r:id="rId10"/>
    <p:sldId id="539" r:id="rId11"/>
    <p:sldId id="683" r:id="rId12"/>
    <p:sldId id="541" r:id="rId13"/>
    <p:sldId id="538" r:id="rId14"/>
    <p:sldId id="504" r:id="rId15"/>
    <p:sldId id="506" r:id="rId16"/>
    <p:sldId id="533" r:id="rId17"/>
    <p:sldId id="534" r:id="rId18"/>
    <p:sldId id="682" r:id="rId19"/>
    <p:sldId id="670" r:id="rId20"/>
    <p:sldId id="676" r:id="rId21"/>
    <p:sldId id="677" r:id="rId22"/>
    <p:sldId id="678" r:id="rId23"/>
    <p:sldId id="680" r:id="rId24"/>
    <p:sldId id="684" r:id="rId25"/>
    <p:sldId id="535" r:id="rId26"/>
    <p:sldId id="465" r:id="rId27"/>
    <p:sldId id="396" r:id="rId28"/>
    <p:sldId id="399" r:id="rId29"/>
    <p:sldId id="545" r:id="rId30"/>
    <p:sldId id="546" r:id="rId31"/>
    <p:sldId id="400" r:id="rId32"/>
    <p:sldId id="527" r:id="rId33"/>
    <p:sldId id="401" r:id="rId34"/>
    <p:sldId id="402" r:id="rId35"/>
    <p:sldId id="686" r:id="rId36"/>
    <p:sldId id="547" r:id="rId37"/>
    <p:sldId id="412" r:id="rId38"/>
    <p:sldId id="685" r:id="rId3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–"/>
      <a:defRPr sz="28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–"/>
      <a:defRPr sz="28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–"/>
      <a:defRPr sz="28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–"/>
      <a:defRPr sz="28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–"/>
      <a:defRPr sz="28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8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8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8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8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clrMru>
    <a:srgbClr val="FFFFFF"/>
    <a:srgbClr val="FFFF99"/>
    <a:srgbClr val="FFFF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3" autoAdjust="0"/>
    <p:restoredTop sz="90041" autoAdjust="0"/>
  </p:normalViewPr>
  <p:slideViewPr>
    <p:cSldViewPr>
      <p:cViewPr varScale="1">
        <p:scale>
          <a:sx n="109" d="100"/>
          <a:sy n="109" d="100"/>
        </p:scale>
        <p:origin x="141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5.xml"/><Relationship Id="rId3" Type="http://schemas.openxmlformats.org/officeDocument/2006/relationships/slide" Target="slides/slide30.xml"/><Relationship Id="rId7" Type="http://schemas.openxmlformats.org/officeDocument/2006/relationships/slide" Target="slides/slide34.xml"/><Relationship Id="rId2" Type="http://schemas.openxmlformats.org/officeDocument/2006/relationships/slide" Target="slides/slide27.xml"/><Relationship Id="rId1" Type="http://schemas.openxmlformats.org/officeDocument/2006/relationships/slide" Target="slides/slide26.xml"/><Relationship Id="rId6" Type="http://schemas.openxmlformats.org/officeDocument/2006/relationships/slide" Target="slides/slide33.xml"/><Relationship Id="rId5" Type="http://schemas.openxmlformats.org/officeDocument/2006/relationships/slide" Target="slides/slide32.xml"/><Relationship Id="rId4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790" tIns="46895" rIns="93790" bIns="46895" numCol="1" anchor="t" anchorCtr="0" compatLnSpc="1">
            <a:prstTxWarp prst="textNoShape">
              <a:avLst/>
            </a:prstTxWarp>
          </a:bodyPr>
          <a:lstStyle>
            <a:lvl1pPr defTabSz="938213">
              <a:spcBef>
                <a:spcPct val="0"/>
              </a:spcBef>
              <a:buFontTx/>
              <a:buNone/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790" tIns="46895" rIns="93790" bIns="46895" numCol="1" anchor="t" anchorCtr="0" compatLnSpc="1">
            <a:prstTxWarp prst="textNoShape">
              <a:avLst/>
            </a:prstTxWarp>
          </a:bodyPr>
          <a:lstStyle>
            <a:lvl1pPr algn="r" defTabSz="938213">
              <a:spcBef>
                <a:spcPct val="0"/>
              </a:spcBef>
              <a:buFontTx/>
              <a:buNone/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790" tIns="46895" rIns="93790" bIns="46895" numCol="1" anchor="b" anchorCtr="0" compatLnSpc="1">
            <a:prstTxWarp prst="textNoShape">
              <a:avLst/>
            </a:prstTxWarp>
          </a:bodyPr>
          <a:lstStyle>
            <a:lvl1pPr defTabSz="938213">
              <a:spcBef>
                <a:spcPct val="0"/>
              </a:spcBef>
              <a:buFontTx/>
              <a:buNone/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4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790" tIns="46895" rIns="93790" bIns="46895" numCol="1" anchor="b" anchorCtr="0" compatLnSpc="1">
            <a:prstTxWarp prst="textNoShape">
              <a:avLst/>
            </a:prstTxWarp>
          </a:bodyPr>
          <a:lstStyle>
            <a:lvl1pPr algn="r" defTabSz="938213">
              <a:spcBef>
                <a:spcPct val="0"/>
              </a:spcBef>
              <a:buFontTx/>
              <a:buNone/>
              <a:defRPr sz="1200" b="0"/>
            </a:lvl1pPr>
          </a:lstStyle>
          <a:p>
            <a:pPr>
              <a:defRPr/>
            </a:pPr>
            <a:fld id="{9552E0E3-5F9A-EA43-B3D1-C03D3E2373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84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FontTx/>
              <a:buNone/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FontTx/>
              <a:buNone/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60888"/>
            <a:ext cx="585470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defTabSz="966788">
              <a:spcBef>
                <a:spcPct val="0"/>
              </a:spcBef>
              <a:buFontTx/>
              <a:buNone/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5" rIns="96651" bIns="48325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buFontTx/>
              <a:buNone/>
              <a:defRPr sz="1200" b="0"/>
            </a:lvl1pPr>
          </a:lstStyle>
          <a:p>
            <a:pPr>
              <a:defRPr/>
            </a:pPr>
            <a:fld id="{1B5BCF5E-517A-164B-B2E8-0DFFDDF0B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34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65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312448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80939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0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 threw a random variable.”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9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55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0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3868837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1587883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8888" y="720725"/>
            <a:ext cx="47974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5BCF5E-517A-164B-B2E8-0DFFDDF0B4E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13967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45745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600200"/>
          </a:xfrm>
        </p:spPr>
        <p:txBody>
          <a:bodyPr/>
          <a:lstStyle>
            <a:lvl1pPr marL="0" indent="0" algn="ctr">
              <a:buFontTx/>
              <a:buNone/>
              <a:defRPr sz="4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324600"/>
            <a:ext cx="2133600" cy="320675"/>
          </a:xfrm>
        </p:spPr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fld id="{AF7FB308-5D4E-114F-9136-2DF1A6C8F634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362200" y="6324600"/>
            <a:ext cx="4648200" cy="3968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24600"/>
            <a:ext cx="2133600" cy="39687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8C1A48D6-5180-5742-9BC4-6BA320E884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D13D6-FD17-9F41-A0BF-43D079A92714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AFFA4C-BBD0-0D40-BB94-9F9E7AEBD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0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D93E47-C43D-0748-BDC6-820832B26823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7982E-9F12-3B44-8934-24B3810AAC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9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457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14800"/>
            <a:ext cx="6400800" cy="1600200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324600"/>
            <a:ext cx="2133600" cy="320675"/>
          </a:xfrm>
        </p:spPr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fld id="{AA9796DA-8354-B844-8E9D-A359D0700D7E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362200" y="6324600"/>
            <a:ext cx="4648200" cy="39687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324600"/>
            <a:ext cx="2133600" cy="396875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2281EAC4-71FC-E348-A6D0-3D50148B4A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1F3F7-9340-3148-9E23-F7CB6AF5AC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79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69DB1-6DCE-474C-B445-C25C5CD8800A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BB9BC9-7B6E-4A46-8BC5-899540DE07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56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31F547-6847-5145-9059-6182FFAE66A5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9B3CB-E323-D641-853A-550900F6DC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64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31B4E-20FB-8445-B9EA-1BED479E4699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C4802-6E13-3E4B-85EB-6EA22109C4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7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0EC77-5952-5E43-955E-E499768FEE70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AD1195-62F3-8946-AE44-A36C7F292A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42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1536B-0358-FD4B-9B8E-06DA38A57F74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EA5A4D-9A86-154D-884A-1E631B51B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85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4A617-9AF3-8D4E-822A-797C4A6D744D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41AD0-59DA-1943-A7D9-15CA0C29C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30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321C6-C21C-AD4F-A46E-A249BD6D2375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3BEE5-0308-2245-808B-FC75B72668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527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56E02-F4FC-1B44-9470-D57099929D0F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84CBB-7F05-4F4C-B0AA-9AC0F2C9FB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70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67ECD-1D09-5342-AF15-5AAB42039FC0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D6E34-A7D9-0640-91CF-6956656FD3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15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19DDD-53C7-664D-A7A0-5BA1014F911C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ED4E03-2AB5-A845-B409-3ADD572AE6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3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F2A800-1B62-F543-9187-234B49D4F6B2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88FD5-9D38-1649-8F84-1F3302EAB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8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4400"/>
            <a:ext cx="40386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4038600" cy="5211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BBB9FB-D785-034E-9737-59043BB27027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653B1-0B52-C542-8F5C-9E4E86348D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3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28031-0870-F644-8647-FF03DB485192}" type="datetime1">
              <a:rPr lang="en-US" smtClean="0"/>
              <a:t>10/28/22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972AF5-54E7-5A4A-905D-F5C4F8E02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4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055D2-4F46-EE41-8573-A7A77B99ED68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ECF414-B509-D34A-B67A-B0DD171DC4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0CF9EA-ECEA-7B41-ABAE-9A700B699751}" type="datetime1">
              <a:rPr lang="en-US" smtClean="0"/>
              <a:t>10/28/22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82F74-C1EA-054F-9A9C-11D08C984E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3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19773-0746-9549-9C77-4B438BF9B7BC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63C129-E9B1-6B46-998B-4A80C7422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0D094-3D85-494B-94CF-0C98C738D13B}" type="datetime1">
              <a:rPr lang="en-US" smtClean="0"/>
              <a:t>10/28/22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4DD0F6-C31F-EB4E-843B-A2EDE0BAC6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8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2296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00800"/>
            <a:ext cx="2362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 smtClean="0"/>
            </a:lvl1pPr>
          </a:lstStyle>
          <a:p>
            <a:pPr>
              <a:defRPr/>
            </a:pPr>
            <a:fld id="{F383F2B1-F5BC-3444-9A8D-A5658A397241}" type="datetime1">
              <a:rPr lang="en-US" smtClean="0"/>
              <a:t>10/28/22</a:t>
            </a:fld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000" smtClean="0"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4384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fld id="{CBEAFB61-7BDD-0C44-B675-1DDD2C210F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1500" indent="-2286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3"/>
        </a:buBlip>
        <a:defRPr sz="2400" b="1">
          <a:solidFill>
            <a:schemeClr val="tx1"/>
          </a:solidFill>
          <a:latin typeface="+mn-lt"/>
          <a:ea typeface="ＭＳ Ｐゴシック" charset="-128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SzPct val="110000"/>
        <a:buChar char="•"/>
        <a:defRPr sz="2400" b="1">
          <a:solidFill>
            <a:schemeClr val="tx1"/>
          </a:solidFill>
          <a:latin typeface="+mn-lt"/>
          <a:ea typeface="ＭＳ Ｐゴシック" charset="-128"/>
        </a:defRPr>
      </a:lvl3pPr>
      <a:lvl4pPr marL="1263650" indent="-23495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1606550" indent="-2286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063750" indent="-228600" algn="l" rtl="0" fontAlgn="base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520950" indent="-228600" algn="l" rtl="0" fontAlgn="base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2978150" indent="-228600" algn="l" rtl="0" fontAlgn="base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435350" indent="-228600" algn="l" rtl="0" fontAlgn="base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14400"/>
            <a:ext cx="822960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00800"/>
            <a:ext cx="2362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400" smtClean="0"/>
            </a:lvl1pPr>
          </a:lstStyle>
          <a:p>
            <a:pPr>
              <a:defRPr/>
            </a:pPr>
            <a:fld id="{5DF80467-3082-1543-B272-020A456B47E9}" type="datetime1">
              <a:rPr lang="en-US" smtClean="0"/>
              <a:t>10/28/22</a:t>
            </a:fld>
            <a:endParaRPr lang="en-US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00800"/>
            <a:ext cx="39624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000" smtClean="0"/>
            </a:lvl1pPr>
          </a:lstStyle>
          <a:p>
            <a:pPr>
              <a:defRPr/>
            </a:pPr>
            <a:r>
              <a:rPr lang="en-US"/>
              <a:t>Copyright 2015, Thomas Kinsman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4384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/>
            </a:lvl1pPr>
          </a:lstStyle>
          <a:p>
            <a:pPr>
              <a:defRPr/>
            </a:pPr>
            <a:fld id="{612527C2-8B0A-E643-B014-7792AD9CD4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228600" indent="-228600" algn="l" rtl="0" eaLnBrk="0" fontAlgn="base" hangingPunct="0">
        <a:spcBef>
          <a:spcPct val="20000"/>
        </a:spcBef>
        <a:spcAft>
          <a:spcPct val="0"/>
        </a:spcAft>
        <a:buSzPct val="110000"/>
        <a:buFont typeface="Wingdings" charset="0"/>
        <a:buChar char="ú"/>
        <a:defRPr sz="32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1500" indent="-228600" algn="l" rtl="0" eaLnBrk="0" fontAlgn="base" hangingPunct="0">
        <a:spcBef>
          <a:spcPct val="20000"/>
        </a:spcBef>
        <a:spcAft>
          <a:spcPct val="0"/>
        </a:spcAft>
        <a:buSzPct val="85000"/>
        <a:buBlip>
          <a:blip r:embed="rId13"/>
        </a:buBlip>
        <a:defRPr sz="2400" b="1">
          <a:solidFill>
            <a:schemeClr val="tx1"/>
          </a:solidFill>
          <a:latin typeface="+mn-lt"/>
          <a:ea typeface="ＭＳ Ｐゴシック" charset="-128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SzPct val="110000"/>
        <a:buChar char="•"/>
        <a:defRPr sz="2400" b="1">
          <a:solidFill>
            <a:schemeClr val="tx1"/>
          </a:solidFill>
          <a:latin typeface="+mn-lt"/>
          <a:ea typeface="ＭＳ Ｐゴシック" charset="-128"/>
        </a:defRPr>
      </a:lvl3pPr>
      <a:lvl4pPr marL="1263650" indent="-23495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1606550" indent="-2286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063750" indent="-228600" algn="l" rtl="0" fontAlgn="base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520950" indent="-228600" algn="l" rtl="0" fontAlgn="base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2978150" indent="-228600" algn="l" rtl="0" fontAlgn="base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435350" indent="-228600" algn="l" rtl="0" fontAlgn="base">
        <a:spcBef>
          <a:spcPct val="20000"/>
        </a:spcBef>
        <a:spcAft>
          <a:spcPct val="0"/>
        </a:spcAft>
        <a:buBlip>
          <a:blip r:embed="rId14"/>
        </a:buBlip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35052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3600" dirty="0">
                <a:latin typeface="Arial" charset="0"/>
              </a:rPr>
              <a:t>Clustering-A</a:t>
            </a:r>
            <a:br>
              <a:rPr lang="en-US" sz="3600" dirty="0">
                <a:latin typeface="Arial" charset="0"/>
              </a:rPr>
            </a:br>
            <a:br>
              <a:rPr lang="en-US" sz="3600" dirty="0">
                <a:latin typeface="Arial" charset="0"/>
              </a:rPr>
            </a:br>
            <a:r>
              <a:rPr lang="en-US" sz="3600" dirty="0">
                <a:latin typeface="Arial" charset="0"/>
              </a:rPr>
              <a:t>Overview</a:t>
            </a:r>
            <a:endParaRPr lang="en-US" sz="2800" dirty="0">
              <a:latin typeface="Arial" charset="0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6002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dirty="0">
                <a:latin typeface="Arial" charset="0"/>
              </a:rPr>
              <a:t>Thomas B. Kinsman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/>
          <a:lstStyle/>
          <a:p>
            <a:r>
              <a:rPr lang="en-US" sz="2800" dirty="0"/>
              <a:t>A Hierarchical Taxonomy For SOCKS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686800" cy="5943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tabLst>
                <a:tab pos="2054225" algn="l"/>
              </a:tabLst>
            </a:pPr>
            <a:r>
              <a:rPr lang="en-US" sz="2800" b="0" dirty="0"/>
              <a:t>Dress 		</a:t>
            </a:r>
            <a:br>
              <a:rPr lang="en-US" sz="2800" b="0" dirty="0"/>
            </a:br>
            <a:r>
              <a:rPr lang="en-US" sz="2800" b="0" dirty="0"/>
              <a:t>Two Flavors: 	Designed to impress people</a:t>
            </a:r>
            <a:br>
              <a:rPr lang="en-US" sz="2800" b="0" dirty="0"/>
            </a:br>
            <a:r>
              <a:rPr lang="en-US" sz="2800" b="0" dirty="0"/>
              <a:t>		</a:t>
            </a:r>
            <a:r>
              <a:rPr lang="en-US" sz="2400" b="0" dirty="0"/>
              <a:t>( or at least not offend them ).</a:t>
            </a:r>
            <a:endParaRPr lang="en-US" sz="2800" b="0" dirty="0"/>
          </a:p>
          <a:p>
            <a:pPr marL="919163" lvl="1" indent="-352425">
              <a:buFont typeface="+mj-lt"/>
              <a:buAutoNum type="alphaUcPeriod"/>
              <a:tabLst>
                <a:tab pos="2054225" algn="l"/>
              </a:tabLst>
            </a:pPr>
            <a:r>
              <a:rPr lang="en-US" sz="2000" b="0" dirty="0"/>
              <a:t>Black 	</a:t>
            </a:r>
            <a:r>
              <a:rPr lang="mr-IN" sz="2000" b="0" dirty="0"/>
              <a:t>–</a:t>
            </a:r>
            <a:r>
              <a:rPr lang="en-US" sz="2000" b="0" dirty="0"/>
              <a:t> 	Go well in business situations</a:t>
            </a:r>
            <a:br>
              <a:rPr lang="en-US" sz="2000" b="0" dirty="0"/>
            </a:br>
            <a:endParaRPr lang="en-US" sz="2000" b="0" dirty="0"/>
          </a:p>
          <a:p>
            <a:pPr marL="919163" lvl="1" indent="-352425">
              <a:buFont typeface="+mj-lt"/>
              <a:buAutoNum type="alphaUcPeriod"/>
              <a:tabLst>
                <a:tab pos="2054225" algn="l"/>
              </a:tabLst>
            </a:pPr>
            <a:r>
              <a:rPr lang="en-US" sz="2000" b="0" dirty="0"/>
              <a:t>Argyle 	</a:t>
            </a:r>
            <a:r>
              <a:rPr lang="mr-IN" sz="2000" b="0" dirty="0"/>
              <a:t>–</a:t>
            </a:r>
            <a:r>
              <a:rPr lang="en-US" sz="2000" b="0" dirty="0"/>
              <a:t>  	Designed to impress others</a:t>
            </a:r>
            <a:br>
              <a:rPr lang="en-US" sz="2000" b="0" dirty="0"/>
            </a:br>
            <a:endParaRPr lang="en-US" sz="2000" b="0" dirty="0"/>
          </a:p>
          <a:p>
            <a:pPr marL="514350" indent="-514350">
              <a:buFont typeface="+mj-lt"/>
              <a:buAutoNum type="arabicPeriod"/>
              <a:tabLst>
                <a:tab pos="2054225" algn="l"/>
              </a:tabLst>
            </a:pPr>
            <a:r>
              <a:rPr lang="en-US" sz="2800" b="0" dirty="0"/>
              <a:t>Utility 		Designed to keep feet healthy</a:t>
            </a:r>
            <a:br>
              <a:rPr lang="en-US" sz="2800" b="0" dirty="0"/>
            </a:br>
            <a:r>
              <a:rPr lang="en-US" sz="2800" b="0" dirty="0"/>
              <a:t>Two Flavors:</a:t>
            </a:r>
          </a:p>
          <a:p>
            <a:pPr marL="919163" lvl="1" indent="-352425">
              <a:buFont typeface="+mj-lt"/>
              <a:buAutoNum type="alphaUcPeriod"/>
              <a:tabLst>
                <a:tab pos="2054225" algn="l"/>
              </a:tabLst>
            </a:pPr>
            <a:r>
              <a:rPr lang="en-US" sz="2000" b="0" dirty="0"/>
              <a:t>White	</a:t>
            </a:r>
            <a:r>
              <a:rPr lang="mr-IN" sz="2000" b="0" dirty="0"/>
              <a:t>–</a:t>
            </a:r>
            <a:r>
              <a:rPr lang="en-US" sz="2000" b="0" dirty="0"/>
              <a:t> 	Long, keep you feet warm, prevent sunburn</a:t>
            </a:r>
            <a:br>
              <a:rPr lang="en-US" sz="2000" b="0" dirty="0"/>
            </a:br>
            <a:r>
              <a:rPr lang="en-US" sz="2000" b="0" dirty="0"/>
              <a:t> 		Wash them all at the same time as your whites.</a:t>
            </a:r>
            <a:br>
              <a:rPr lang="en-US" sz="2000" b="0" dirty="0"/>
            </a:br>
            <a:r>
              <a:rPr lang="en-US" sz="2000" b="0" dirty="0"/>
              <a:t>		Can be bleached to clean them.</a:t>
            </a:r>
            <a:br>
              <a:rPr lang="en-US" sz="2000" b="0" dirty="0"/>
            </a:br>
            <a:endParaRPr lang="en-US" sz="2000" b="0" dirty="0"/>
          </a:p>
          <a:p>
            <a:pPr marL="919163" lvl="1" indent="-352425">
              <a:buFont typeface="+mj-lt"/>
              <a:buAutoNum type="alphaUcPeriod"/>
              <a:tabLst>
                <a:tab pos="2054225" algn="l"/>
              </a:tabLst>
            </a:pPr>
            <a:r>
              <a:rPr lang="en-US" sz="2000" b="0" dirty="0"/>
              <a:t>Gray 	</a:t>
            </a:r>
            <a:r>
              <a:rPr lang="mr-IN" sz="2000" b="0" dirty="0"/>
              <a:t>–</a:t>
            </a:r>
            <a:r>
              <a:rPr lang="en-US" sz="2000" b="0" dirty="0"/>
              <a:t>  	Do pretty much the same thing, </a:t>
            </a:r>
            <a:br>
              <a:rPr lang="en-US" sz="2000" b="0" dirty="0"/>
            </a:br>
            <a:r>
              <a:rPr lang="en-US" sz="2000" b="0" dirty="0"/>
              <a:t> 		Wash them with all your other Gray clothes,</a:t>
            </a:r>
            <a:br>
              <a:rPr lang="en-US" sz="2000" b="0" dirty="0"/>
            </a:br>
            <a:r>
              <a:rPr lang="en-US" sz="2000" b="0" dirty="0"/>
              <a:t> 		or along with any other color.  Who cares?!</a:t>
            </a:r>
            <a:br>
              <a:rPr lang="en-US" sz="2000" b="0" dirty="0"/>
            </a:br>
            <a:r>
              <a:rPr lang="en-US" sz="2000" b="0" dirty="0"/>
              <a:t> 		</a:t>
            </a:r>
            <a:endParaRPr lang="en-US" sz="9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2362200" cy="320675"/>
          </a:xfrm>
        </p:spPr>
        <p:txBody>
          <a:bodyPr/>
          <a:lstStyle/>
          <a:p>
            <a:pPr>
              <a:defRPr/>
            </a:pPr>
            <a:fld id="{5758AEEE-97EE-AA43-BA57-E97F495365E6}" type="datetime1">
              <a:rPr lang="en-US" smtClean="0"/>
              <a:t>10/28/22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553200"/>
            <a:ext cx="2438400" cy="320675"/>
          </a:xfrm>
        </p:spPr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90800" y="6629400"/>
            <a:ext cx="3962400" cy="320675"/>
          </a:xfrm>
        </p:spPr>
        <p:txBody>
          <a:bodyPr/>
          <a:lstStyle/>
          <a:p>
            <a:pPr>
              <a:defRPr/>
            </a:pPr>
            <a:r>
              <a:rPr lang="en-US" dirty="0"/>
              <a:t>Copyright 2020,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2313393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/>
          <a:lstStyle/>
          <a:p>
            <a:r>
              <a:rPr lang="en-US" dirty="0"/>
              <a:t>An Example Taxonomy For Transistors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686800" cy="59436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Example for types of transistors:</a:t>
            </a:r>
          </a:p>
          <a:p>
            <a:pPr marL="514350" indent="-514350">
              <a:buFont typeface="+mj-lt"/>
              <a:buAutoNum type="arabicPeriod"/>
              <a:tabLst>
                <a:tab pos="2054225" algn="l"/>
              </a:tabLst>
            </a:pPr>
            <a:r>
              <a:rPr lang="en-US" sz="2800" b="0" dirty="0"/>
              <a:t>BJT 		Bi-Junction Transistors</a:t>
            </a:r>
            <a:br>
              <a:rPr lang="en-US" sz="2800" b="0" dirty="0"/>
            </a:br>
            <a:r>
              <a:rPr lang="en-US" sz="2800" b="0" dirty="0"/>
              <a:t>Two Flavors:</a:t>
            </a:r>
          </a:p>
          <a:p>
            <a:pPr marL="919163" lvl="1" indent="-352425">
              <a:buFont typeface="+mj-lt"/>
              <a:buAutoNum type="alphaUcPeriod"/>
              <a:tabLst>
                <a:tab pos="2054225" algn="l"/>
              </a:tabLst>
            </a:pPr>
            <a:r>
              <a:rPr lang="en-US" sz="2000" b="0" dirty="0"/>
              <a:t>NPN 	</a:t>
            </a:r>
            <a:r>
              <a:rPr lang="mr-IN" sz="2000" b="0" dirty="0"/>
              <a:t>–</a:t>
            </a:r>
            <a:r>
              <a:rPr lang="en-US" sz="2000" b="0" dirty="0"/>
              <a:t> 	Electrons flow from emitter to collector</a:t>
            </a:r>
          </a:p>
          <a:p>
            <a:pPr marL="919163" lvl="1" indent="-352425">
              <a:buFont typeface="+mj-lt"/>
              <a:buAutoNum type="alphaUcPeriod"/>
              <a:tabLst>
                <a:tab pos="2054225" algn="l"/>
              </a:tabLst>
            </a:pPr>
            <a:r>
              <a:rPr lang="en-US" sz="2000" b="0" dirty="0"/>
              <a:t>PNP 	</a:t>
            </a:r>
            <a:r>
              <a:rPr lang="mr-IN" sz="2000" b="0" dirty="0"/>
              <a:t>–</a:t>
            </a:r>
            <a:r>
              <a:rPr lang="en-US" sz="2000" b="0" dirty="0"/>
              <a:t>  	Conventional current flows from emitter to collector</a:t>
            </a:r>
            <a:br>
              <a:rPr lang="en-US" sz="2000" b="0" dirty="0"/>
            </a:br>
            <a:endParaRPr lang="en-US" sz="2000" b="0" dirty="0"/>
          </a:p>
          <a:p>
            <a:pPr marL="514350" indent="-514350">
              <a:buFont typeface="+mj-lt"/>
              <a:buAutoNum type="arabicPeriod"/>
              <a:tabLst>
                <a:tab pos="2054225" algn="l"/>
              </a:tabLst>
            </a:pPr>
            <a:r>
              <a:rPr lang="en-US" sz="2800" b="0" dirty="0"/>
              <a:t>FET 		Field Effect Transistors</a:t>
            </a:r>
            <a:br>
              <a:rPr lang="en-US" sz="2800" b="0" dirty="0"/>
            </a:br>
            <a:r>
              <a:rPr lang="en-US" sz="2800" b="0" dirty="0"/>
              <a:t>Two Flavors:</a:t>
            </a:r>
          </a:p>
          <a:p>
            <a:pPr marL="919163" lvl="1" indent="-352425">
              <a:buFont typeface="+mj-lt"/>
              <a:buAutoNum type="alphaUcPeriod"/>
              <a:tabLst>
                <a:tab pos="2054225" algn="l"/>
              </a:tabLst>
            </a:pPr>
            <a:r>
              <a:rPr lang="en-US" sz="2000" b="0" dirty="0"/>
              <a:t>JFET	</a:t>
            </a:r>
            <a:r>
              <a:rPr lang="mr-IN" sz="2000" b="0" dirty="0"/>
              <a:t>–</a:t>
            </a:r>
            <a:r>
              <a:rPr lang="en-US" sz="2000" b="0" dirty="0"/>
              <a:t> 	Junction Field Effect Transistor</a:t>
            </a:r>
          </a:p>
          <a:p>
            <a:pPr marL="919163" lvl="1" indent="-352425">
              <a:buFont typeface="+mj-lt"/>
              <a:buAutoNum type="alphaUcPeriod"/>
              <a:tabLst>
                <a:tab pos="2054225" algn="l"/>
              </a:tabLst>
            </a:pPr>
            <a:r>
              <a:rPr lang="en-US" sz="2000" b="0" dirty="0"/>
              <a:t>MOSFET 	</a:t>
            </a:r>
            <a:r>
              <a:rPr lang="mr-IN" sz="2000" b="0" dirty="0"/>
              <a:t>–</a:t>
            </a:r>
            <a:r>
              <a:rPr lang="en-US" sz="2000" b="0" dirty="0"/>
              <a:t>  	Metal-Oxide-Semiconductor FET</a:t>
            </a:r>
            <a:br>
              <a:rPr lang="en-US" sz="900" b="0" dirty="0"/>
            </a:br>
            <a:endParaRPr lang="en-US" sz="900" b="0" dirty="0"/>
          </a:p>
          <a:p>
            <a:pPr marL="2054225" lvl="1" indent="-2054225">
              <a:spcBef>
                <a:spcPts val="0"/>
              </a:spcBef>
              <a:buNone/>
              <a:tabLst>
                <a:tab pos="2054225" algn="l"/>
              </a:tabLst>
            </a:pPr>
            <a:r>
              <a:rPr lang="en-US" sz="2800" b="0" dirty="0">
                <a:solidFill>
                  <a:srgbClr val="0070C0"/>
                </a:solidFill>
              </a:rPr>
              <a:t>Point 1: 	Clustering can make things</a:t>
            </a:r>
            <a:br>
              <a:rPr lang="en-US" sz="2800" b="0" dirty="0">
                <a:solidFill>
                  <a:srgbClr val="0070C0"/>
                </a:solidFill>
              </a:rPr>
            </a:br>
            <a:r>
              <a:rPr lang="en-US" sz="2800" b="0" dirty="0">
                <a:solidFill>
                  <a:srgbClr val="0070C0"/>
                </a:solidFill>
              </a:rPr>
              <a:t>easier to understand.</a:t>
            </a:r>
          </a:p>
          <a:p>
            <a:pPr marL="2054225" lvl="1" indent="-2054225">
              <a:spcBef>
                <a:spcPts val="0"/>
              </a:spcBef>
              <a:buNone/>
              <a:tabLst>
                <a:tab pos="2054225" algn="l"/>
              </a:tabLst>
            </a:pPr>
            <a:r>
              <a:rPr lang="en-US" sz="2800" b="0" dirty="0">
                <a:solidFill>
                  <a:srgbClr val="0070C0"/>
                </a:solidFill>
              </a:rPr>
              <a:t>Point 2: 	A </a:t>
            </a:r>
            <a:r>
              <a:rPr lang="en-US" sz="2800" b="0" u="sng" dirty="0">
                <a:solidFill>
                  <a:srgbClr val="0070C0"/>
                </a:solidFill>
              </a:rPr>
              <a:t>taxonomy</a:t>
            </a:r>
            <a:r>
              <a:rPr lang="en-US" sz="2800" b="0" dirty="0">
                <a:solidFill>
                  <a:srgbClr val="0070C0"/>
                </a:solidFill>
              </a:rPr>
              <a:t> is a hierarchy.</a:t>
            </a:r>
            <a:br>
              <a:rPr lang="en-US" sz="2800" b="0" dirty="0">
                <a:solidFill>
                  <a:srgbClr val="0070C0"/>
                </a:solidFill>
              </a:rPr>
            </a:br>
            <a:r>
              <a:rPr lang="en-US" sz="2800" b="0" dirty="0">
                <a:solidFill>
                  <a:srgbClr val="0070C0"/>
                </a:solidFill>
              </a:rPr>
              <a:t>Each cluster has sub-clusters.</a:t>
            </a:r>
          </a:p>
          <a:p>
            <a:pPr marL="404813" indent="-404813"/>
            <a:endParaRPr lang="en-US" sz="28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2362200" cy="320675"/>
          </a:xfrm>
        </p:spPr>
        <p:txBody>
          <a:bodyPr/>
          <a:lstStyle/>
          <a:p>
            <a:pPr>
              <a:defRPr/>
            </a:pPr>
            <a:fld id="{5758AEEE-97EE-AA43-BA57-E97F495365E6}" type="datetime1">
              <a:rPr lang="en-US" smtClean="0"/>
              <a:t>10/28/22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553200"/>
            <a:ext cx="2438400" cy="320675"/>
          </a:xfrm>
        </p:spPr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90800" y="6629400"/>
            <a:ext cx="3962400" cy="320675"/>
          </a:xfrm>
        </p:spPr>
        <p:txBody>
          <a:bodyPr/>
          <a:lstStyle/>
          <a:p>
            <a:pPr>
              <a:defRPr/>
            </a:pPr>
            <a:r>
              <a:rPr lang="en-US" dirty="0"/>
              <a:t>Copyright 2020,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87562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8037"/>
            <a:ext cx="8458200" cy="5668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Cluster?</a:t>
            </a:r>
            <a:br>
              <a:rPr lang="en-US" dirty="0"/>
            </a:br>
            <a:r>
              <a:rPr lang="en-US" sz="2800" b="0" i="1" dirty="0"/>
              <a:t>To understand the structure of your data.</a:t>
            </a:r>
          </a:p>
          <a:p>
            <a:pPr marL="404813" indent="-404813"/>
            <a:r>
              <a:rPr lang="en-US" sz="2800" b="0" dirty="0"/>
              <a:t>Tools: </a:t>
            </a:r>
          </a:p>
          <a:p>
            <a:pPr marL="747713" lvl="1" indent="-404813"/>
            <a:r>
              <a:rPr lang="en-US" sz="2000" b="0" dirty="0"/>
              <a:t>kinds of hammers,</a:t>
            </a:r>
          </a:p>
          <a:p>
            <a:pPr marL="747713" lvl="1" indent="-404813"/>
            <a:r>
              <a:rPr lang="en-US" sz="2000" b="0" dirty="0"/>
              <a:t>kinds of wrenches,</a:t>
            </a:r>
          </a:p>
          <a:p>
            <a:pPr marL="747713" lvl="1" indent="-404813"/>
            <a:r>
              <a:rPr lang="en-US" sz="2000" b="0" dirty="0"/>
              <a:t>kinds of wood planes, </a:t>
            </a:r>
          </a:p>
          <a:p>
            <a:pPr marL="747713" lvl="1" indent="-404813"/>
            <a:r>
              <a:rPr lang="en-US" sz="2000" b="0" dirty="0"/>
              <a:t>kinds of saws,</a:t>
            </a:r>
          </a:p>
          <a:p>
            <a:pPr marL="747713" lvl="1" indent="-404813"/>
            <a:r>
              <a:rPr lang="en-US" sz="2000" b="0" dirty="0"/>
              <a:t>kinds of drill bits</a:t>
            </a:r>
            <a:r>
              <a:rPr lang="mr-IN" sz="2000" b="0" dirty="0"/>
              <a:t>…</a:t>
            </a:r>
            <a:r>
              <a:rPr lang="en-US" sz="2000" b="0" dirty="0"/>
              <a:t> </a:t>
            </a:r>
          </a:p>
          <a:p>
            <a:pPr marL="404813" indent="-404813"/>
            <a:r>
              <a:rPr lang="en-US" sz="2800" b="0" dirty="0"/>
              <a:t>Business </a:t>
            </a:r>
            <a:r>
              <a:rPr lang="mr-IN" sz="2800" b="0" dirty="0"/>
              <a:t>–</a:t>
            </a:r>
            <a:r>
              <a:rPr lang="en-US" sz="2800" b="0" dirty="0"/>
              <a:t> types of customers</a:t>
            </a:r>
          </a:p>
          <a:p>
            <a:pPr marL="404813" indent="-404813"/>
            <a:r>
              <a:rPr lang="en-US" sz="2800" b="0" dirty="0"/>
              <a:t>Medicine </a:t>
            </a:r>
            <a:r>
              <a:rPr lang="mr-IN" sz="2800" b="0" dirty="0"/>
              <a:t>–</a:t>
            </a:r>
            <a:r>
              <a:rPr lang="en-US" sz="2800" b="0" dirty="0"/>
              <a:t> types of illnesses</a:t>
            </a:r>
          </a:p>
          <a:p>
            <a:pPr marL="404813" indent="-404813"/>
            <a:r>
              <a:rPr lang="en-US" sz="2800" dirty="0"/>
              <a:t>Information Retrieval </a:t>
            </a:r>
            <a:r>
              <a:rPr lang="mr-IN" sz="2800" dirty="0"/>
              <a:t>–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helps organize information</a:t>
            </a:r>
          </a:p>
          <a:p>
            <a:pPr marL="0" indent="0">
              <a:buNone/>
            </a:pPr>
            <a:br>
              <a:rPr lang="en-US" sz="2800" b="0" dirty="0"/>
            </a:br>
            <a:endParaRPr lang="en-US" sz="28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13525"/>
            <a:ext cx="2362200" cy="320675"/>
          </a:xfrm>
        </p:spPr>
        <p:txBody>
          <a:bodyPr/>
          <a:lstStyle/>
          <a:p>
            <a:pPr>
              <a:defRPr/>
            </a:pPr>
            <a:fld id="{7991F4B3-658A-7948-8BD1-EA1BE8960283}" type="datetime1">
              <a:rPr lang="en-US" smtClean="0"/>
              <a:t>10/28/22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537325"/>
            <a:ext cx="2438400" cy="320675"/>
          </a:xfrm>
        </p:spPr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590800" y="6613525"/>
            <a:ext cx="3962400" cy="320675"/>
          </a:xfrm>
        </p:spPr>
        <p:txBody>
          <a:bodyPr/>
          <a:lstStyle/>
          <a:p>
            <a:pPr>
              <a:defRPr/>
            </a:pPr>
            <a:r>
              <a:rPr lang="en-US" dirty="0"/>
              <a:t>Copyright 2020,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296916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/>
          <a:lstStyle/>
          <a:p>
            <a:r>
              <a:rPr lang="en-US" dirty="0"/>
              <a:t>Graffiti </a:t>
            </a:r>
            <a:r>
              <a:rPr lang="mr-IN" dirty="0"/>
              <a:t>–</a:t>
            </a:r>
            <a:r>
              <a:rPr lang="en-US" dirty="0"/>
              <a:t> to Segment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" name="Picture 9" descr="Graffiti_Inpu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4" y="685800"/>
            <a:ext cx="4340246" cy="5791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Graffiti_Res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54" y="685800"/>
            <a:ext cx="4340246" cy="5791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8760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/>
          <a:lstStyle/>
          <a:p>
            <a:r>
              <a:rPr lang="en-US" dirty="0"/>
              <a:t>Graffiti </a:t>
            </a:r>
            <a:r>
              <a:rPr lang="mr-IN" dirty="0"/>
              <a:t>–</a:t>
            </a:r>
            <a:r>
              <a:rPr lang="en-US" dirty="0"/>
              <a:t> to Segment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 descr="Graffiti_in_RGB_Sp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6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3E0B44-375D-1C4B-B1DE-7951C19413F5}"/>
              </a:ext>
            </a:extLst>
          </p:cNvPr>
          <p:cNvSpPr txBox="1"/>
          <p:nvPr/>
        </p:nvSpPr>
        <p:spPr>
          <a:xfrm>
            <a:off x="1295400" y="6258580"/>
            <a:ext cx="6336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There were two clusters found here.</a:t>
            </a:r>
          </a:p>
        </p:txBody>
      </p:sp>
    </p:spTree>
    <p:extLst>
      <p:ext uri="{BB962C8B-B14F-4D97-AF65-F5344CB8AC3E}">
        <p14:creationId xmlns:p14="http://schemas.microsoft.com/office/powerpoint/2010/main" val="383800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D53A-7B4E-BC40-B9FC-70230A42F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Writing: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A094-D32A-C64D-9F60-A4CA7B35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7E6FF-5D9E-7A4D-8F99-7AF6C46A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D8A94F-A39F-8849-9072-E372E611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" y="778565"/>
            <a:ext cx="7194550" cy="59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5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A8CD42-7391-0443-8956-1F362480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256747"/>
            <a:ext cx="9905999" cy="67572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CD53A-7B4E-BC40-B9FC-70230A42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dirty="0"/>
              <a:t>Secret Writing – RGB Separations: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6A094-D32A-C64D-9F60-A4CA7B35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7E6FF-5D9E-7A4D-8F99-7AF6C46A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4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41F4F7-177A-054C-BFFF-783592B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203" y="502538"/>
            <a:ext cx="8229600" cy="5669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0C870-8FC3-7447-A6EE-9C5FF72C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dirty="0"/>
              <a:t>Input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8275-D931-9645-9879-A9E128F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6BC80-3B35-8E4D-9F3F-7BA0E761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48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41F4F7-177A-054C-BFFF-783592B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30" y="0"/>
            <a:ext cx="869673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0C870-8FC3-7447-A6EE-9C5FF72C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dirty="0"/>
              <a:t>K-Means can separate the colors: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8275-D931-9645-9879-A9E128F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6BC80-3B35-8E4D-9F3F-7BA0E761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41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41F4F7-177A-054C-BFFF-783592B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630" y="0"/>
            <a:ext cx="869673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0C870-8FC3-7447-A6EE-9C5FF72C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dirty="0"/>
              <a:t>K-Means can separate the colors: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8275-D931-9645-9879-A9E128F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6BC80-3B35-8E4D-9F3F-7BA0E761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87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Normalization: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/>
          <a:lstStyle/>
          <a:p>
            <a:pPr marL="0" indent="0">
              <a:buNone/>
            </a:pPr>
            <a:r>
              <a:rPr lang="en-US" b="0" dirty="0"/>
              <a:t>Makes different attributes commensurate:</a:t>
            </a:r>
            <a:br>
              <a:rPr lang="en-US" b="0" dirty="0"/>
            </a:br>
            <a:endParaRPr lang="en-US" b="0" dirty="0"/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Dynamic Ranging:</a:t>
            </a:r>
            <a:br>
              <a:rPr lang="en-US" b="0" dirty="0"/>
            </a:br>
            <a:r>
              <a:rPr lang="en-US" b="0" dirty="0"/>
              <a:t>A</a:t>
            </a:r>
            <a:r>
              <a:rPr lang="en-US" b="0" baseline="-25000" dirty="0"/>
              <a:t>new</a:t>
            </a:r>
            <a:r>
              <a:rPr lang="en-US" b="0" dirty="0"/>
              <a:t> = (</a:t>
            </a:r>
            <a:r>
              <a:rPr lang="en-US" b="0" dirty="0" err="1"/>
              <a:t>A</a:t>
            </a:r>
            <a:r>
              <a:rPr lang="en-US" b="0" baseline="-25000" dirty="0" err="1"/>
              <a:t>old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A</a:t>
            </a:r>
            <a:r>
              <a:rPr lang="en-US" b="0" baseline="-25000" dirty="0"/>
              <a:t>min</a:t>
            </a:r>
            <a:r>
              <a:rPr lang="en-US" b="0" dirty="0"/>
              <a:t>) / (A</a:t>
            </a:r>
            <a:r>
              <a:rPr lang="en-US" b="0" baseline="-25000" dirty="0"/>
              <a:t>max</a:t>
            </a:r>
            <a:r>
              <a:rPr lang="en-US" b="0" dirty="0"/>
              <a:t>-A</a:t>
            </a:r>
            <a:r>
              <a:rPr lang="en-US" b="0" baseline="-25000" dirty="0"/>
              <a:t>min</a:t>
            </a:r>
            <a:r>
              <a:rPr lang="en-US" b="0" dirty="0"/>
              <a:t>)</a:t>
            </a:r>
            <a:br>
              <a:rPr lang="en-US" b="0" dirty="0"/>
            </a:br>
            <a:endParaRPr lang="en-US" b="0" dirty="0"/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Zero Centering:</a:t>
            </a:r>
            <a:br>
              <a:rPr lang="en-US" b="0" dirty="0"/>
            </a:br>
            <a:r>
              <a:rPr lang="en-US" b="0" dirty="0"/>
              <a:t>A</a:t>
            </a:r>
            <a:r>
              <a:rPr lang="en-US" b="0" baseline="-25000" dirty="0"/>
              <a:t>new</a:t>
            </a:r>
            <a:r>
              <a:rPr lang="en-US" b="0" dirty="0"/>
              <a:t> = 2 * (</a:t>
            </a:r>
            <a:r>
              <a:rPr lang="en-US" b="0" dirty="0" err="1"/>
              <a:t>A</a:t>
            </a:r>
            <a:r>
              <a:rPr lang="en-US" b="0" baseline="-25000" dirty="0" err="1"/>
              <a:t>old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A</a:t>
            </a:r>
            <a:r>
              <a:rPr lang="en-US" b="0" baseline="-25000" dirty="0"/>
              <a:t>min</a:t>
            </a:r>
            <a:r>
              <a:rPr lang="en-US" b="0" dirty="0"/>
              <a:t>) / (A</a:t>
            </a:r>
            <a:r>
              <a:rPr lang="en-US" b="0" baseline="-25000" dirty="0"/>
              <a:t>max</a:t>
            </a:r>
            <a:r>
              <a:rPr lang="en-US" b="0" dirty="0"/>
              <a:t>-A</a:t>
            </a:r>
            <a:r>
              <a:rPr lang="en-US" b="0" baseline="-25000" dirty="0"/>
              <a:t>min</a:t>
            </a:r>
            <a:r>
              <a:rPr lang="en-US" b="0" dirty="0"/>
              <a:t>) </a:t>
            </a:r>
            <a:r>
              <a:rPr lang="mr-IN" b="0" dirty="0"/>
              <a:t>–</a:t>
            </a:r>
            <a:r>
              <a:rPr lang="en-US" b="0" dirty="0"/>
              <a:t> 1</a:t>
            </a:r>
            <a:br>
              <a:rPr lang="en-US" b="0" dirty="0"/>
            </a:br>
            <a:endParaRPr lang="en-US" b="0" dirty="0"/>
          </a:p>
          <a:p>
            <a:pPr marL="514350" indent="-514350">
              <a:buFont typeface="+mj-lt"/>
              <a:buAutoNum type="arabicPeriod"/>
            </a:pPr>
            <a:r>
              <a:rPr lang="en-US" b="0" dirty="0"/>
              <a:t>Z-Score:</a:t>
            </a:r>
            <a:br>
              <a:rPr lang="en-US" b="0" dirty="0"/>
            </a:br>
            <a:r>
              <a:rPr lang="en-US" b="0" dirty="0"/>
              <a:t>A</a:t>
            </a:r>
            <a:r>
              <a:rPr lang="en-US" b="0" baseline="-25000" dirty="0"/>
              <a:t>new</a:t>
            </a:r>
            <a:r>
              <a:rPr lang="en-US" b="0" dirty="0"/>
              <a:t> = (</a:t>
            </a:r>
            <a:r>
              <a:rPr lang="en-US" b="0" dirty="0" err="1"/>
              <a:t>A</a:t>
            </a:r>
            <a:r>
              <a:rPr lang="en-US" b="0" baseline="-25000" dirty="0" err="1"/>
              <a:t>old</a:t>
            </a:r>
            <a:r>
              <a:rPr lang="en-US" b="0" dirty="0"/>
              <a:t> </a:t>
            </a:r>
            <a:r>
              <a:rPr lang="mr-IN" b="0" dirty="0"/>
              <a:t>–</a:t>
            </a:r>
            <a:r>
              <a:rPr lang="en-US" b="0" dirty="0"/>
              <a:t> </a:t>
            </a:r>
            <a:r>
              <a:rPr lang="en-US" b="0" dirty="0" err="1"/>
              <a:t>A</a:t>
            </a:r>
            <a:r>
              <a:rPr lang="en-US" b="0" baseline="-25000" dirty="0" err="1"/>
              <a:t>mean</a:t>
            </a:r>
            <a:r>
              <a:rPr lang="en-US" b="0" dirty="0"/>
              <a:t> ) / </a:t>
            </a:r>
            <a:r>
              <a:rPr lang="en-US" b="0" dirty="0" err="1"/>
              <a:t>A</a:t>
            </a:r>
            <a:r>
              <a:rPr lang="en-US" b="0" baseline="-25000" dirty="0" err="1"/>
              <a:t>standard_deviation</a:t>
            </a:r>
            <a:endParaRPr lang="en-US" b="0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46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41F4F7-177A-054C-BFFF-783592B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630" y="0"/>
            <a:ext cx="869673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0C870-8FC3-7447-A6EE-9C5FF72C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dirty="0"/>
              <a:t>K-Means can separate the colors: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8275-D931-9645-9879-A9E128F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6BC80-3B35-8E4D-9F3F-7BA0E761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2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41F4F7-177A-054C-BFFF-783592B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630" y="0"/>
            <a:ext cx="869673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0C870-8FC3-7447-A6EE-9C5FF72C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dirty="0"/>
              <a:t>K-Means can separate the colors: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8275-D931-9645-9879-A9E128F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6BC80-3B35-8E4D-9F3F-7BA0E761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0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41F4F7-177A-054C-BFFF-783592B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630" y="0"/>
            <a:ext cx="869673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0C870-8FC3-7447-A6EE-9C5FF72C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dirty="0"/>
              <a:t>K-Means can separate the colors: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8275-D931-9645-9879-A9E128F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6BC80-3B35-8E4D-9F3F-7BA0E761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8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41F4F7-177A-054C-BFFF-783592B8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630" y="0"/>
            <a:ext cx="869673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0C870-8FC3-7447-A6EE-9C5FF72C2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dirty="0"/>
              <a:t>Realize Attributes are not always x and 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8275-D931-9645-9879-A9E128F87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6BC80-3B35-8E4D-9F3F-7BA0E761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882CE5-DB11-C14F-A432-9FE3069A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84" y="533400"/>
            <a:ext cx="7761816" cy="5821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F3F091-3E00-D444-8431-2FC2778D6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487362"/>
          </a:xfrm>
        </p:spPr>
        <p:txBody>
          <a:bodyPr/>
          <a:lstStyle/>
          <a:p>
            <a:r>
              <a:rPr lang="en-US" dirty="0"/>
              <a:t>Note: Attributes are not always x and 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955F-0E8B-2F4C-AE96-95387488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EAD02-2083-B142-8344-0BF2AB326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66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4A4C439-D207-BD44-AFFB-12897D0605B4}" type="datetime1">
              <a:rPr lang="en-US" sz="1400" smtClean="0"/>
              <a:t>10/28/22</a:t>
            </a:fld>
            <a:endParaRPr lang="en-US" sz="1400"/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099CF4-0C03-184D-82DB-15C2A4CCB056}" type="slidenum">
              <a:rPr lang="en-US" sz="1400"/>
              <a:pPr eaLnBrk="1" hangingPunct="1"/>
              <a:t>25</a:t>
            </a:fld>
            <a:endParaRPr lang="en-US" sz="140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Measures of Central Tendency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534400" cy="3581400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  <a:buFont typeface="Wingdings" charset="0"/>
              <a:buAutoNum type="arabicPeriod"/>
            </a:pPr>
            <a:r>
              <a:rPr lang="en-US" sz="2400" dirty="0">
                <a:latin typeface="Arial" charset="0"/>
              </a:rPr>
              <a:t>Mean 		– the </a:t>
            </a:r>
            <a:r>
              <a:rPr lang="ja-JP" altLang="en-US" sz="2400" dirty="0">
                <a:latin typeface="Arial" charset="0"/>
              </a:rPr>
              <a:t>“</a:t>
            </a:r>
            <a:r>
              <a:rPr lang="en-US" altLang="ja-JP" sz="2400" dirty="0">
                <a:latin typeface="Arial" charset="0"/>
              </a:rPr>
              <a:t>average</a:t>
            </a:r>
            <a:r>
              <a:rPr lang="ja-JP" altLang="en-US" sz="2400" dirty="0">
                <a:latin typeface="Arial" charset="0"/>
              </a:rPr>
              <a:t>”</a:t>
            </a:r>
            <a:endParaRPr lang="en-US" altLang="ja-JP" sz="2400" dirty="0">
              <a:latin typeface="Arial" charset="0"/>
            </a:endParaRPr>
          </a:p>
          <a:p>
            <a:pPr marL="609600" indent="-609600" eaLnBrk="1" hangingPunct="1">
              <a:lnSpc>
                <a:spcPct val="80000"/>
              </a:lnSpc>
              <a:buFont typeface="Wingdings" charset="0"/>
              <a:buAutoNum type="arabicPeriod"/>
            </a:pPr>
            <a:r>
              <a:rPr lang="en-US" sz="2400" dirty="0">
                <a:latin typeface="Arial" charset="0"/>
              </a:rPr>
              <a:t>Mode 		– the most common value.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0"/>
              <a:buAutoNum type="arabicPeriod"/>
            </a:pPr>
            <a:r>
              <a:rPr lang="en-US" sz="2400" dirty="0">
                <a:latin typeface="Arial" charset="0"/>
              </a:rPr>
              <a:t>Median 		– the central value.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0"/>
              <a:buAutoNum type="arabicPeriod"/>
            </a:pPr>
            <a:r>
              <a:rPr lang="en-US" sz="2400" dirty="0">
                <a:latin typeface="Arial" charset="0"/>
              </a:rPr>
              <a:t>Centroid 	– the N-Dimensional center of mass.</a:t>
            </a:r>
            <a:br>
              <a:rPr lang="en-US" sz="24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 			– the COM.</a:t>
            </a:r>
          </a:p>
          <a:p>
            <a:pPr marL="609600" indent="-609600" eaLnBrk="1" hangingPunct="1">
              <a:lnSpc>
                <a:spcPct val="80000"/>
              </a:lnSpc>
              <a:buFont typeface="Wingdings" charset="0"/>
              <a:buAutoNum type="arabicPeriod"/>
            </a:pPr>
            <a:r>
              <a:rPr lang="en-US" sz="2400" u="sng" dirty="0">
                <a:solidFill>
                  <a:srgbClr val="3366FF"/>
                </a:solidFill>
                <a:latin typeface="Arial" charset="0"/>
              </a:rPr>
              <a:t>Medoid</a:t>
            </a:r>
            <a:r>
              <a:rPr lang="en-US" sz="2400" dirty="0">
                <a:solidFill>
                  <a:srgbClr val="3366FF"/>
                </a:solidFill>
                <a:latin typeface="Arial" charset="0"/>
              </a:rPr>
              <a:t>		– the data point closest to the COM.</a:t>
            </a:r>
          </a:p>
        </p:txBody>
      </p:sp>
    </p:spTree>
    <p:extLst>
      <p:ext uri="{BB962C8B-B14F-4D97-AF65-F5344CB8AC3E}">
        <p14:creationId xmlns:p14="http://schemas.microsoft.com/office/powerpoint/2010/main" val="214174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– Ideal Clustering</a:t>
            </a:r>
          </a:p>
        </p:txBody>
      </p:sp>
      <p:sp>
        <p:nvSpPr>
          <p:cNvPr id="15349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838200"/>
            <a:ext cx="8318500" cy="1295400"/>
          </a:xfrm>
        </p:spPr>
        <p:txBody>
          <a:bodyPr/>
          <a:lstStyle/>
          <a:p>
            <a:r>
              <a:rPr lang="en-US" sz="2400" dirty="0"/>
              <a:t>Finding groups of objects such that the objects in a group will be similar (or related) to one another,</a:t>
            </a:r>
            <a:br>
              <a:rPr lang="en-US" sz="2400" dirty="0"/>
            </a:br>
            <a:r>
              <a:rPr lang="en-US" sz="2400" dirty="0"/>
              <a:t>and different from (or unrelated to) the objects in other groups</a:t>
            </a:r>
          </a:p>
        </p:txBody>
      </p:sp>
      <p:grpSp>
        <p:nvGrpSpPr>
          <p:cNvPr id="1534982" name="Group 6"/>
          <p:cNvGrpSpPr>
            <a:grpSpLocks/>
          </p:cNvGrpSpPr>
          <p:nvPr/>
        </p:nvGrpSpPr>
        <p:grpSpPr bwMode="auto">
          <a:xfrm>
            <a:off x="3276600" y="3570288"/>
            <a:ext cx="3048000" cy="2678112"/>
            <a:chOff x="2160" y="2544"/>
            <a:chExt cx="1920" cy="1687"/>
          </a:xfrm>
        </p:grpSpPr>
        <p:sp>
          <p:nvSpPr>
            <p:cNvPr id="1534983" name="Line 7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84" name="Line 8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85" name="Freeform 9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86" name="AutoShape 10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87" name="AutoShape 11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88" name="AutoShape 12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89" name="AutoShape 13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0" name="AutoShape 14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1" name="AutoShape 15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2" name="AutoShape 16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3" name="AutoShape 17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4" name="AutoShape 18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5" name="AutoShape 19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6" name="AutoShape 20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7" name="AutoShape 21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8" name="AutoShape 22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4999" name="AutoShape 2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00" name="AutoShape 24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01" name="AutoShape 25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02" name="AutoShape 26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03" name="AutoShape 27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04" name="AutoShape 28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05" name="AutoShape 29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06" name="AutoShape 30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07" name="AutoShape 31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08" name="AutoShape 32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5009" name="Group 33"/>
          <p:cNvGrpSpPr>
            <a:grpSpLocks/>
          </p:cNvGrpSpPr>
          <p:nvPr/>
        </p:nvGrpSpPr>
        <p:grpSpPr bwMode="auto">
          <a:xfrm>
            <a:off x="5257800" y="2667000"/>
            <a:ext cx="3048000" cy="2514600"/>
            <a:chOff x="3312" y="1584"/>
            <a:chExt cx="1920" cy="1584"/>
          </a:xfrm>
        </p:grpSpPr>
        <p:sp>
          <p:nvSpPr>
            <p:cNvPr id="1535010" name="Line 34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5011" name="AutoShape 35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000" b="0">
                  <a:latin typeface="Tahoma" charset="0"/>
                </a:rPr>
                <a:t>Inter-cluster distances are maximized</a:t>
              </a:r>
            </a:p>
          </p:txBody>
        </p:sp>
      </p:grpSp>
      <p:grpSp>
        <p:nvGrpSpPr>
          <p:cNvPr id="1535012" name="Group 36"/>
          <p:cNvGrpSpPr>
            <a:grpSpLocks/>
          </p:cNvGrpSpPr>
          <p:nvPr/>
        </p:nvGrpSpPr>
        <p:grpSpPr bwMode="auto">
          <a:xfrm>
            <a:off x="2895600" y="3657600"/>
            <a:ext cx="3276600" cy="2286000"/>
            <a:chOff x="1824" y="2208"/>
            <a:chExt cx="2064" cy="1440"/>
          </a:xfrm>
        </p:grpSpPr>
        <p:sp>
          <p:nvSpPr>
            <p:cNvPr id="1535013" name="Oval 37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14" name="Oval 38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5015" name="Oval 39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5016" name="Group 40"/>
          <p:cNvGrpSpPr>
            <a:grpSpLocks/>
          </p:cNvGrpSpPr>
          <p:nvPr/>
        </p:nvGrpSpPr>
        <p:grpSpPr bwMode="auto">
          <a:xfrm>
            <a:off x="1295400" y="2971800"/>
            <a:ext cx="2286000" cy="1676400"/>
            <a:chOff x="816" y="1776"/>
            <a:chExt cx="1440" cy="1056"/>
          </a:xfrm>
        </p:grpSpPr>
        <p:sp>
          <p:nvSpPr>
            <p:cNvPr id="1535017" name="Line 41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5018" name="AutoShape 42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000" b="0">
                  <a:latin typeface="Tahoma" charset="0"/>
                </a:rPr>
                <a:t>Intra-cluster distances are minimized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E59922-CE63-FF4D-B8C2-48C397AB455C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6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/>
              <a:t>The Number of Clusters is Ambiguous</a:t>
            </a:r>
          </a:p>
        </p:txBody>
      </p:sp>
      <p:grpSp>
        <p:nvGrpSpPr>
          <p:cNvPr id="1537115" name="Group 91"/>
          <p:cNvGrpSpPr>
            <a:grpSpLocks/>
          </p:cNvGrpSpPr>
          <p:nvPr/>
        </p:nvGrpSpPr>
        <p:grpSpPr bwMode="auto">
          <a:xfrm>
            <a:off x="685800" y="1905000"/>
            <a:ext cx="3344863" cy="1479550"/>
            <a:chOff x="432" y="1200"/>
            <a:chExt cx="2107" cy="932"/>
          </a:xfrm>
        </p:grpSpPr>
        <p:grpSp>
          <p:nvGrpSpPr>
            <p:cNvPr id="1537027" name="Group 3"/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1537028" name="Oval 4"/>
              <p:cNvSpPr>
                <a:spLocks noChangeAspect="1" noChangeArrowheads="1"/>
              </p:cNvSpPr>
              <p:nvPr/>
            </p:nvSpPr>
            <p:spPr bwMode="auto">
              <a:xfrm>
                <a:off x="45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29" name="Oval 5"/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0" name="Oval 6"/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1" name="Oval 7"/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2" name="Oval 8"/>
              <p:cNvSpPr>
                <a:spLocks noChangeAspect="1" noChangeArrowheads="1"/>
              </p:cNvSpPr>
              <p:nvPr/>
            </p:nvSpPr>
            <p:spPr bwMode="auto">
              <a:xfrm>
                <a:off x="4326" y="247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3" name="Oval 9"/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4" name="Oval 10"/>
              <p:cNvSpPr>
                <a:spLocks noChangeAspect="1" noChangeArrowheads="1"/>
              </p:cNvSpPr>
              <p:nvPr/>
            </p:nvSpPr>
            <p:spPr bwMode="auto">
              <a:xfrm>
                <a:off x="424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5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271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6" name="Oval 12"/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7" name="Oval 13"/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8" name="Oval 14"/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39" name="Oval 15"/>
              <p:cNvSpPr>
                <a:spLocks noChangeAspect="1" noChangeArrowheads="1"/>
              </p:cNvSpPr>
              <p:nvPr/>
            </p:nvSpPr>
            <p:spPr bwMode="auto">
              <a:xfrm flipV="1">
                <a:off x="2618" y="231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0" name="Oval 16"/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1" name="Oval 17"/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2" name="Oval 18"/>
              <p:cNvSpPr>
                <a:spLocks noChangeAspect="1" noChangeArrowheads="1"/>
              </p:cNvSpPr>
              <p:nvPr/>
            </p:nvSpPr>
            <p:spPr bwMode="auto">
              <a:xfrm flipV="1">
                <a:off x="2632" y="267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3" name="Oval 19"/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4" name="Oval 20"/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5" name="Oval 21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6" name="Oval 22"/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47" name="Oval 23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7111" name="Rectangle 87"/>
            <p:cNvSpPr>
              <a:spLocks noChangeArrowheads="1"/>
            </p:cNvSpPr>
            <p:nvPr/>
          </p:nvSpPr>
          <p:spPr bwMode="auto">
            <a:xfrm>
              <a:off x="624" y="1920"/>
              <a:ext cx="14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0">
                  <a:latin typeface="Times New Roman" charset="0"/>
                  <a:cs typeface="Times New Roman" charset="0"/>
                </a:rPr>
                <a:t>How many clusters?</a:t>
              </a:r>
              <a:endParaRPr lang="en-US" sz="1600" b="0">
                <a:latin typeface="Times New Roman" charset="0"/>
              </a:endParaRPr>
            </a:p>
          </p:txBody>
        </p:sp>
      </p:grpSp>
      <p:grpSp>
        <p:nvGrpSpPr>
          <p:cNvPr id="1537118" name="Group 94"/>
          <p:cNvGrpSpPr>
            <a:grpSpLocks/>
          </p:cNvGrpSpPr>
          <p:nvPr/>
        </p:nvGrpSpPr>
        <p:grpSpPr bwMode="auto">
          <a:xfrm>
            <a:off x="4960938" y="4114800"/>
            <a:ext cx="3344862" cy="1371600"/>
            <a:chOff x="3125" y="2592"/>
            <a:chExt cx="2107" cy="864"/>
          </a:xfrm>
        </p:grpSpPr>
        <p:grpSp>
          <p:nvGrpSpPr>
            <p:cNvPr id="1537090" name="Group 66"/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1537091" name="AutoShape 67"/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2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3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4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5" name="AutoShape 71"/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6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4480" y="2693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7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8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99" name="AutoShape 75"/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0" name="AutoShape 76"/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1" name="AutoShape 77"/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2" name="AutoShape 78"/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3" name="AutoShape 79"/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4" name="AutoShape 80"/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5" name="AutoShape 81"/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6" name="AutoShape 82"/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7" name="AutoShape 83"/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8" name="AutoShape 8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09" name="AutoShape 85"/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10" name="AutoShape 86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7112" name="Rectangle 88"/>
            <p:cNvSpPr>
              <a:spLocks noChangeArrowheads="1"/>
            </p:cNvSpPr>
            <p:nvPr/>
          </p:nvSpPr>
          <p:spPr bwMode="auto">
            <a:xfrm>
              <a:off x="3413" y="3244"/>
              <a:ext cx="14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0">
                  <a:latin typeface="Times New Roman" charset="0"/>
                  <a:cs typeface="Times New Roman" charset="0"/>
                </a:rPr>
                <a:t>Four Clusters</a:t>
              </a:r>
              <a:r>
                <a:rPr lang="en-US" sz="1600" b="0">
                  <a:latin typeface="Times New Roman" charset="0"/>
                </a:rPr>
                <a:t> </a:t>
              </a:r>
            </a:p>
          </p:txBody>
        </p:sp>
      </p:grpSp>
      <p:grpSp>
        <p:nvGrpSpPr>
          <p:cNvPr id="1537117" name="Group 93"/>
          <p:cNvGrpSpPr>
            <a:grpSpLocks/>
          </p:cNvGrpSpPr>
          <p:nvPr/>
        </p:nvGrpSpPr>
        <p:grpSpPr bwMode="auto">
          <a:xfrm>
            <a:off x="685800" y="4114800"/>
            <a:ext cx="3344863" cy="1371600"/>
            <a:chOff x="432" y="2592"/>
            <a:chExt cx="2107" cy="864"/>
          </a:xfrm>
        </p:grpSpPr>
        <p:grpSp>
          <p:nvGrpSpPr>
            <p:cNvPr id="1537069" name="Group 45"/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1537070" name="AutoShape 46"/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1" name="AutoShape 47"/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2" name="AutoShape 48"/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3" name="AutoShape 49"/>
              <p:cNvSpPr>
                <a:spLocks noChangeAspect="1" noChangeArrowheads="1"/>
              </p:cNvSpPr>
              <p:nvPr/>
            </p:nvSpPr>
            <p:spPr bwMode="auto">
              <a:xfrm>
                <a:off x="1989" y="2950"/>
                <a:ext cx="68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4" name="AutoShape 50"/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5" name="AutoShape 51"/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6" name="AutoShape 52"/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7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8" name="AutoShape 54"/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79" name="AutoShape 55"/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0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1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2" name="Rectangle 58"/>
              <p:cNvSpPr>
                <a:spLocks noChangeAspect="1" noChangeArrowheads="1"/>
              </p:cNvSpPr>
              <p:nvPr/>
            </p:nvSpPr>
            <p:spPr bwMode="auto">
              <a:xfrm flipV="1">
                <a:off x="678" y="259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3" name="Rectangle 59"/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8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4" name="Rectangle 60"/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5" name="Rectangle 61"/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6" name="Rectangle 62"/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7" name="Rectangle 63"/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8" name="Rectangle 64"/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89" name="Rectangle 65"/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7113" name="Rectangle 89"/>
            <p:cNvSpPr>
              <a:spLocks noChangeArrowheads="1"/>
            </p:cNvSpPr>
            <p:nvPr/>
          </p:nvSpPr>
          <p:spPr bwMode="auto">
            <a:xfrm>
              <a:off x="624" y="3244"/>
              <a:ext cx="14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0">
                  <a:latin typeface="Times New Roman" charset="0"/>
                  <a:cs typeface="Times New Roman" charset="0"/>
                </a:rPr>
                <a:t>Two Clusters</a:t>
              </a:r>
              <a:r>
                <a:rPr lang="en-US" sz="1600" b="0">
                  <a:latin typeface="Times New Roman" charset="0"/>
                </a:rPr>
                <a:t> </a:t>
              </a:r>
            </a:p>
          </p:txBody>
        </p:sp>
      </p:grpSp>
      <p:grpSp>
        <p:nvGrpSpPr>
          <p:cNvPr id="1537116" name="Group 92"/>
          <p:cNvGrpSpPr>
            <a:grpSpLocks/>
          </p:cNvGrpSpPr>
          <p:nvPr/>
        </p:nvGrpSpPr>
        <p:grpSpPr bwMode="auto">
          <a:xfrm>
            <a:off x="4960938" y="1905000"/>
            <a:ext cx="3344862" cy="1479550"/>
            <a:chOff x="3125" y="1200"/>
            <a:chExt cx="2107" cy="932"/>
          </a:xfrm>
        </p:grpSpPr>
        <p:grpSp>
          <p:nvGrpSpPr>
            <p:cNvPr id="1537048" name="Group 24"/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1537049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0" name="AutoShape 26"/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1" name="AutoShape 27"/>
              <p:cNvSpPr>
                <a:spLocks noChangeAspect="1" noChangeArrowheads="1"/>
              </p:cNvSpPr>
              <p:nvPr/>
            </p:nvSpPr>
            <p:spPr bwMode="auto">
              <a:xfrm>
                <a:off x="4726" y="1649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2" name="AutoShape 28"/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8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3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4" name="AutoShape 30"/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5" name="AutoShape 31"/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6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7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8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59" name="AutoShape 35"/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0" name="AutoShape 36"/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1" name="AutoShape 37"/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2" name="AutoShape 38"/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3" name="AutoShape 39"/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4" name="AutoShape 40"/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5" name="AutoShape 41"/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6" name="Oval 42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7" name="Oval 43"/>
              <p:cNvSpPr>
                <a:spLocks noChangeAspect="1" noChangeArrowheads="1"/>
              </p:cNvSpPr>
              <p:nvPr/>
            </p:nvSpPr>
            <p:spPr bwMode="auto">
              <a:xfrm flipV="1">
                <a:off x="3808" y="1391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68" name="Oval 4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7114" name="Rectangle 90"/>
            <p:cNvSpPr>
              <a:spLocks noChangeArrowheads="1"/>
            </p:cNvSpPr>
            <p:nvPr/>
          </p:nvSpPr>
          <p:spPr bwMode="auto">
            <a:xfrm>
              <a:off x="3413" y="1920"/>
              <a:ext cx="144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0">
                  <a:latin typeface="Times New Roman" charset="0"/>
                  <a:cs typeface="Times New Roman" charset="0"/>
                </a:rPr>
                <a:t>Six Clusters</a:t>
              </a:r>
              <a:r>
                <a:rPr lang="en-US" sz="1600" b="0">
                  <a:latin typeface="Times New Roman" charset="0"/>
                </a:rPr>
                <a:t> 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787A0C-9B2D-A64D-BE98-28B77E63DFDE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1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Main Approaches: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b="0" dirty="0"/>
              <a:t>Top down:</a:t>
            </a:r>
            <a:br>
              <a:rPr lang="en-US" b="0" dirty="0"/>
            </a:br>
            <a:r>
              <a:rPr lang="en-US" b="0" dirty="0"/>
              <a:t>Divisive, starting with everything in one cluster, then sub-divide.</a:t>
            </a:r>
            <a:br>
              <a:rPr lang="en-US" b="0" dirty="0"/>
            </a:br>
            <a:endParaRPr lang="en-US" b="0" dirty="0"/>
          </a:p>
          <a:p>
            <a:pPr marL="514350" indent="-514350">
              <a:buFont typeface="+mj-ea"/>
              <a:buAutoNum type="circleNumDbPlain"/>
            </a:pPr>
            <a:r>
              <a:rPr lang="en-US" b="0" dirty="0"/>
              <a:t>Bottom up</a:t>
            </a:r>
            <a:br>
              <a:rPr lang="en-US" b="0" dirty="0"/>
            </a:br>
            <a:r>
              <a:rPr lang="en-US" b="0" dirty="0"/>
              <a:t>Agglomerative, starting with many small clusters, then combine.</a:t>
            </a:r>
            <a:br>
              <a:rPr lang="en-US" b="0" dirty="0"/>
            </a:br>
            <a:r>
              <a:rPr lang="en-US" b="0" dirty="0"/>
              <a:t> </a:t>
            </a:r>
          </a:p>
          <a:p>
            <a:pPr marL="514350" indent="-514350">
              <a:buFont typeface="+mj-ea"/>
              <a:buAutoNum type="circleNumDbPlain"/>
            </a:pPr>
            <a:r>
              <a:rPr lang="en-US" b="0" dirty="0"/>
              <a:t>Random</a:t>
            </a:r>
            <a:br>
              <a:rPr lang="en-US" b="0" dirty="0"/>
            </a:br>
            <a:r>
              <a:rPr lang="en-US" b="0" dirty="0"/>
              <a:t>Guess and check, then fix.</a:t>
            </a:r>
          </a:p>
          <a:p>
            <a:pPr marL="514350" indent="-514350">
              <a:buFont typeface="+mj-lt"/>
              <a:buAutoNum type="circleNumDbPlain"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73098A-0A10-7A4A-8EEC-5869D631AADA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2020,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1253739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Algorithms: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en-US" b="0" dirty="0"/>
              <a:t>Agglomerative-hierarchical  </a:t>
            </a:r>
            <a:r>
              <a:rPr lang="en-US" sz="2400" b="0" dirty="0">
                <a:solidFill>
                  <a:srgbClr val="FF0000"/>
                </a:solidFill>
                <a:sym typeface="Wingdings" pitchFamily="2" charset="2"/>
              </a:rPr>
              <a:t> bottom up</a:t>
            </a:r>
            <a:br>
              <a:rPr lang="en-US" b="0" dirty="0"/>
            </a:br>
            <a:r>
              <a:rPr lang="en-US" b="0" dirty="0"/>
              <a:t>Relational or related-ness clustering</a:t>
            </a:r>
            <a:br>
              <a:rPr lang="en-US" b="0" dirty="0"/>
            </a:br>
            <a:endParaRPr lang="en-US" b="0" dirty="0"/>
          </a:p>
          <a:p>
            <a:pPr marL="514350" indent="-514350">
              <a:buFont typeface="+mj-ea"/>
              <a:buAutoNum type="circleNumDbPlain"/>
            </a:pPr>
            <a:r>
              <a:rPr lang="en-US" b="0" dirty="0"/>
              <a:t>K-Means</a:t>
            </a:r>
            <a:r>
              <a:rPr lang="en-US" b="0" dirty="0">
                <a:solidFill>
                  <a:srgbClr val="FF0000"/>
                </a:solidFill>
                <a:sym typeface="Wingdings" pitchFamily="2" charset="2"/>
              </a:rPr>
              <a:t> 			</a:t>
            </a:r>
            <a:r>
              <a:rPr lang="en-US" sz="2400" b="0" dirty="0">
                <a:solidFill>
                  <a:srgbClr val="FF0000"/>
                </a:solidFill>
                <a:sym typeface="Wingdings" pitchFamily="2" charset="2"/>
              </a:rPr>
              <a:t> guess and check</a:t>
            </a:r>
            <a:br>
              <a:rPr lang="en-US" b="0" dirty="0"/>
            </a:br>
            <a:r>
              <a:rPr lang="en-US" b="0" dirty="0"/>
              <a:t>Prototype-based clustering</a:t>
            </a:r>
            <a:br>
              <a:rPr lang="en-US" b="0" dirty="0"/>
            </a:br>
            <a:endParaRPr lang="en-US" b="0" dirty="0"/>
          </a:p>
          <a:p>
            <a:pPr marL="514350" indent="-514350">
              <a:buFont typeface="+mj-ea"/>
              <a:buAutoNum type="circleNumDbPlain"/>
            </a:pPr>
            <a:r>
              <a:rPr lang="en-US" b="0" dirty="0"/>
              <a:t>Bisecting K-Means	</a:t>
            </a:r>
            <a:r>
              <a:rPr lang="en-US" sz="2400" b="0" dirty="0">
                <a:solidFill>
                  <a:srgbClr val="FF0000"/>
                </a:solidFill>
                <a:sym typeface="Wingdings" pitchFamily="2" charset="2"/>
              </a:rPr>
              <a:t> top down</a:t>
            </a:r>
            <a:br>
              <a:rPr lang="en-US" b="0" dirty="0"/>
            </a:br>
            <a:endParaRPr lang="en-US" b="0" dirty="0"/>
          </a:p>
          <a:p>
            <a:pPr marL="514350" indent="-514350">
              <a:buFont typeface="+mj-ea"/>
              <a:buAutoNum type="circleNumDbPlain"/>
            </a:pPr>
            <a:r>
              <a:rPr lang="en-US" b="0" dirty="0"/>
              <a:t>DBScan</a:t>
            </a:r>
            <a:br>
              <a:rPr lang="en-US" b="0" dirty="0"/>
            </a:br>
            <a:r>
              <a:rPr lang="en-US" b="0" dirty="0"/>
              <a:t>Density based partitional clustering</a:t>
            </a:r>
            <a:br>
              <a:rPr lang="en-US" b="0" dirty="0"/>
            </a:br>
            <a:endParaRPr lang="en-US" b="0" dirty="0"/>
          </a:p>
          <a:p>
            <a:pPr marL="514350" indent="-514350">
              <a:buFont typeface="+mj-lt"/>
              <a:buAutoNum type="circleNumDbPlain"/>
            </a:pP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73098A-0A10-7A4A-8EEC-5869D631AADA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2020,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261645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A2EED-1777-424C-871F-F1FB81EEF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1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/>
              <a:t>Clustering Vocabulary</a:t>
            </a:r>
          </a:p>
        </p:txBody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762000"/>
            <a:ext cx="8001000" cy="54879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A </a:t>
            </a:r>
            <a:r>
              <a:rPr lang="en-US" u="sng" dirty="0"/>
              <a:t>clustering</a:t>
            </a:r>
            <a:r>
              <a:rPr lang="en-US" dirty="0"/>
              <a:t> </a:t>
            </a:r>
            <a:br>
              <a:rPr lang="en-US" dirty="0"/>
            </a:br>
            <a:r>
              <a:rPr lang="en-US" b="0" dirty="0"/>
              <a:t>is a set of clusters.</a:t>
            </a:r>
            <a:br>
              <a:rPr lang="en-US" b="0" dirty="0"/>
            </a:br>
            <a:endParaRPr lang="en-US" b="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b="0" dirty="0"/>
              <a:t>This is confusing because “clustering” implies a process or action.</a:t>
            </a:r>
            <a:br>
              <a:rPr lang="en-US" b="0" dirty="0"/>
            </a:br>
            <a:endParaRPr lang="en-US" b="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b="0" dirty="0"/>
              <a:t>Better term might have been </a:t>
            </a:r>
            <a:r>
              <a:rPr lang="en-US" b="0" i="1" dirty="0"/>
              <a:t>partitioning.</a:t>
            </a:r>
            <a:endParaRPr lang="en-US" sz="1000" dirty="0">
              <a:solidFill>
                <a:srgbClr val="FFCC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6EA644-811E-B546-B0A7-07FD99F97E33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50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/>
              <a:t>Hierarchical </a:t>
            </a:r>
            <a:r>
              <a:rPr lang="en-US" dirty="0" err="1"/>
              <a:t>vs</a:t>
            </a:r>
            <a:r>
              <a:rPr lang="en-US" dirty="0"/>
              <a:t> Partitional</a:t>
            </a:r>
          </a:p>
        </p:txBody>
      </p:sp>
      <p:sp>
        <p:nvSpPr>
          <p:cNvPr id="153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686799" cy="54879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b="0" u="sng" dirty="0"/>
              <a:t>Hierarchical</a:t>
            </a:r>
            <a:r>
              <a:rPr lang="en-US" b="0" dirty="0"/>
              <a:t> </a:t>
            </a:r>
            <a:r>
              <a:rPr lang="en-US" b="0" dirty="0" err="1"/>
              <a:t>vs</a:t>
            </a:r>
            <a:r>
              <a:rPr lang="en-US" b="0" dirty="0"/>
              <a:t> </a:t>
            </a:r>
            <a:r>
              <a:rPr lang="en-US" b="0" u="sng" dirty="0"/>
              <a:t>Partitional</a:t>
            </a:r>
            <a:r>
              <a:rPr lang="en-US" b="0" dirty="0"/>
              <a:t> clusters: </a:t>
            </a:r>
            <a:br>
              <a:rPr lang="en-US" b="0" dirty="0"/>
            </a:br>
            <a:endParaRPr lang="en-US" sz="1200" b="0" dirty="0">
              <a:solidFill>
                <a:srgbClr val="FFCC00"/>
              </a:solidFill>
            </a:endParaRPr>
          </a:p>
          <a:p>
            <a:pPr marL="685800" lvl="1" indent="-342900">
              <a:lnSpc>
                <a:spcPct val="90000"/>
              </a:lnSpc>
            </a:pPr>
            <a:r>
              <a:rPr lang="en-US" sz="2800" b="0" dirty="0"/>
              <a:t>Hierarchical clustering: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b="0" dirty="0"/>
              <a:t>A set of nested clusters organized as a hierarchical tree.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b="0" dirty="0"/>
              <a:t>Agglomerative clustering is an example.</a:t>
            </a:r>
            <a:br>
              <a:rPr lang="en-US" b="0" dirty="0"/>
            </a:br>
            <a:endParaRPr lang="en-US" b="0" dirty="0"/>
          </a:p>
          <a:p>
            <a:pPr marL="685800" lvl="1" indent="-342900">
              <a:lnSpc>
                <a:spcPct val="90000"/>
              </a:lnSpc>
            </a:pPr>
            <a:r>
              <a:rPr lang="en-US" sz="2800" b="0" dirty="0"/>
              <a:t>Partitional Clustering:</a:t>
            </a:r>
          </a:p>
          <a:p>
            <a:pPr marL="1028700" lvl="2" indent="-342900">
              <a:lnSpc>
                <a:spcPct val="90000"/>
              </a:lnSpc>
            </a:pPr>
            <a:r>
              <a:rPr lang="en-US" b="0" dirty="0"/>
              <a:t>Division of data points into non-overlapping</a:t>
            </a:r>
            <a:br>
              <a:rPr lang="en-US" b="0" dirty="0"/>
            </a:br>
            <a:r>
              <a:rPr lang="en-US" b="0" dirty="0"/>
              <a:t>clusters such that each data point is in exactly one cluster.</a:t>
            </a:r>
            <a:br>
              <a:rPr lang="en-US" b="0" dirty="0"/>
            </a:br>
            <a:endParaRPr lang="en-US" sz="2800" b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6EA644-811E-B546-B0A7-07FD99F97E33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54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381000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graphicFrame>
        <p:nvGraphicFramePr>
          <p:cNvPr id="15400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083935"/>
              </p:ext>
            </p:extLst>
          </p:nvPr>
        </p:nvGraphicFramePr>
        <p:xfrm>
          <a:off x="990600" y="3657600"/>
          <a:ext cx="2752725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52560" imgH="1960200" progId="Visio.Drawing.6">
                  <p:embed/>
                </p:oleObj>
              </mc:Choice>
              <mc:Fallback>
                <p:oleObj name="VISIO" r:id="rId2" imgW="2752560" imgH="19602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657600"/>
                        <a:ext cx="2752725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362486"/>
              </p:ext>
            </p:extLst>
          </p:nvPr>
        </p:nvGraphicFramePr>
        <p:xfrm>
          <a:off x="914400" y="1143000"/>
          <a:ext cx="276066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761200" imgH="1794600" progId="Visio.Drawing.6">
                  <p:embed/>
                </p:oleObj>
              </mc:Choice>
              <mc:Fallback>
                <p:oleObj name="VISIO" r:id="rId4" imgW="2761200" imgH="1794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43000"/>
                        <a:ext cx="2760663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324897"/>
              </p:ext>
            </p:extLst>
          </p:nvPr>
        </p:nvGraphicFramePr>
        <p:xfrm>
          <a:off x="5400675" y="762000"/>
          <a:ext cx="1773238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80960" imgH="1779120" progId="Visio.Drawing.6">
                  <p:embed/>
                </p:oleObj>
              </mc:Choice>
              <mc:Fallback>
                <p:oleObj name="VISIO" r:id="rId6" imgW="1380960" imgH="17791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762000"/>
                        <a:ext cx="1773238" cy="228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0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06303"/>
              </p:ext>
            </p:extLst>
          </p:nvPr>
        </p:nvGraphicFramePr>
        <p:xfrm>
          <a:off x="5400675" y="3352800"/>
          <a:ext cx="1909763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473120" imgH="1760040" progId="Visio.Drawing.6">
                  <p:embed/>
                </p:oleObj>
              </mc:Choice>
              <mc:Fallback>
                <p:oleObj name="VISIO" r:id="rId8" imgW="1473120" imgH="1760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3352800"/>
                        <a:ext cx="1909763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0103" name="Text Box 7"/>
          <p:cNvSpPr txBox="1">
            <a:spLocks noChangeArrowheads="1"/>
          </p:cNvSpPr>
          <p:nvPr/>
        </p:nvSpPr>
        <p:spPr bwMode="auto">
          <a:xfrm>
            <a:off x="914400" y="2895600"/>
            <a:ext cx="3352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800" dirty="0"/>
              <a:t>Traditional Hierarchical Clustering</a:t>
            </a:r>
          </a:p>
        </p:txBody>
      </p:sp>
      <p:sp>
        <p:nvSpPr>
          <p:cNvPr id="1540104" name="Text Box 8"/>
          <p:cNvSpPr txBox="1">
            <a:spLocks noChangeArrowheads="1"/>
          </p:cNvSpPr>
          <p:nvPr/>
        </p:nvSpPr>
        <p:spPr bwMode="auto">
          <a:xfrm>
            <a:off x="914400" y="5486400"/>
            <a:ext cx="3581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800" dirty="0"/>
              <a:t>Non-traditional</a:t>
            </a:r>
            <a:br>
              <a:rPr lang="en-US" sz="1800" dirty="0"/>
            </a:br>
            <a:r>
              <a:rPr lang="en-US" sz="1800" dirty="0"/>
              <a:t>Hierarchical Clustering</a:t>
            </a:r>
          </a:p>
        </p:txBody>
      </p:sp>
      <p:sp>
        <p:nvSpPr>
          <p:cNvPr id="1540105" name="Text Box 9"/>
          <p:cNvSpPr txBox="1">
            <a:spLocks noChangeArrowheads="1"/>
          </p:cNvSpPr>
          <p:nvPr/>
        </p:nvSpPr>
        <p:spPr bwMode="auto">
          <a:xfrm>
            <a:off x="4800600" y="5486400"/>
            <a:ext cx="3810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800" dirty="0"/>
              <a:t>Non-traditional</a:t>
            </a:r>
            <a:br>
              <a:rPr lang="en-US" sz="1800" dirty="0"/>
            </a:br>
            <a:r>
              <a:rPr lang="en-US" sz="1800" dirty="0"/>
              <a:t>Dendrogram</a:t>
            </a:r>
          </a:p>
        </p:txBody>
      </p:sp>
      <p:sp>
        <p:nvSpPr>
          <p:cNvPr id="1540106" name="Text Box 10"/>
          <p:cNvSpPr txBox="1">
            <a:spLocks noChangeArrowheads="1"/>
          </p:cNvSpPr>
          <p:nvPr/>
        </p:nvSpPr>
        <p:spPr bwMode="auto">
          <a:xfrm>
            <a:off x="4800600" y="2895600"/>
            <a:ext cx="3352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None/>
            </a:pPr>
            <a:r>
              <a:rPr lang="en-US" sz="1800" dirty="0"/>
              <a:t>Traditional Dendrogram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550495"/>
            <a:ext cx="2362200" cy="320675"/>
          </a:xfrm>
        </p:spPr>
        <p:txBody>
          <a:bodyPr/>
          <a:lstStyle/>
          <a:p>
            <a:pPr>
              <a:defRPr/>
            </a:pPr>
            <a:fld id="{83D35441-CA2A-4F4B-B744-976ABD25DA89}" type="datetime1">
              <a:rPr lang="en-US" smtClean="0"/>
              <a:t>10/28/22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609600"/>
            <a:ext cx="7239000" cy="2895600"/>
            <a:chOff x="609600" y="914400"/>
            <a:chExt cx="7239000" cy="28956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09600" y="914400"/>
              <a:ext cx="3276600" cy="2895600"/>
            </a:xfrm>
            <a:prstGeom prst="rect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572000" y="914400"/>
              <a:ext cx="3276600" cy="2895600"/>
            </a:xfrm>
            <a:prstGeom prst="rect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ight Arrow 14"/>
            <p:cNvSpPr/>
            <p:nvPr/>
          </p:nvSpPr>
          <p:spPr bwMode="auto">
            <a:xfrm>
              <a:off x="3886200" y="1981200"/>
              <a:ext cx="685800" cy="381000"/>
            </a:xfrm>
            <a:prstGeom prst="rightArrow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600" y="3581400"/>
            <a:ext cx="7239000" cy="2895600"/>
            <a:chOff x="609600" y="914400"/>
            <a:chExt cx="7239000" cy="28956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609600" y="914400"/>
              <a:ext cx="3276600" cy="2895600"/>
            </a:xfrm>
            <a:prstGeom prst="rect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572000" y="914400"/>
              <a:ext cx="3276600" cy="2895600"/>
            </a:xfrm>
            <a:prstGeom prst="rect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ight Arrow 19"/>
            <p:cNvSpPr/>
            <p:nvPr/>
          </p:nvSpPr>
          <p:spPr bwMode="auto">
            <a:xfrm>
              <a:off x="3886200" y="1981200"/>
              <a:ext cx="685800" cy="381000"/>
            </a:xfrm>
            <a:prstGeom prst="rightArrow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 anchorCtr="1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527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Partitional Clustering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90600" y="1724025"/>
            <a:ext cx="2457450" cy="4205288"/>
            <a:chOff x="990600" y="1724025"/>
            <a:chExt cx="2457450" cy="4205288"/>
          </a:xfrm>
        </p:grpSpPr>
        <p:sp>
          <p:nvSpPr>
            <p:cNvPr id="1539076" name="Freeform 4"/>
            <p:cNvSpPr>
              <a:spLocks/>
            </p:cNvSpPr>
            <p:nvPr/>
          </p:nvSpPr>
          <p:spPr bwMode="auto">
            <a:xfrm>
              <a:off x="1254125" y="2517775"/>
              <a:ext cx="96838" cy="101600"/>
            </a:xfrm>
            <a:custGeom>
              <a:avLst/>
              <a:gdLst>
                <a:gd name="T0" fmla="*/ 61 w 61"/>
                <a:gd name="T1" fmla="*/ 30 h 64"/>
                <a:gd name="T2" fmla="*/ 55 w 61"/>
                <a:gd name="T3" fmla="*/ 49 h 64"/>
                <a:gd name="T4" fmla="*/ 43 w 61"/>
                <a:gd name="T5" fmla="*/ 61 h 64"/>
                <a:gd name="T6" fmla="*/ 24 w 61"/>
                <a:gd name="T7" fmla="*/ 64 h 64"/>
                <a:gd name="T8" fmla="*/ 9 w 61"/>
                <a:gd name="T9" fmla="*/ 55 h 64"/>
                <a:gd name="T10" fmla="*/ 0 w 61"/>
                <a:gd name="T11" fmla="*/ 39 h 64"/>
                <a:gd name="T12" fmla="*/ 0 w 61"/>
                <a:gd name="T13" fmla="*/ 24 h 64"/>
                <a:gd name="T14" fmla="*/ 9 w 61"/>
                <a:gd name="T15" fmla="*/ 9 h 64"/>
                <a:gd name="T16" fmla="*/ 24 w 61"/>
                <a:gd name="T17" fmla="*/ 0 h 64"/>
                <a:gd name="T18" fmla="*/ 43 w 61"/>
                <a:gd name="T19" fmla="*/ 3 h 64"/>
                <a:gd name="T20" fmla="*/ 55 w 61"/>
                <a:gd name="T21" fmla="*/ 15 h 64"/>
                <a:gd name="T22" fmla="*/ 61 w 61"/>
                <a:gd name="T23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4">
                  <a:moveTo>
                    <a:pt x="61" y="30"/>
                  </a:moveTo>
                  <a:lnTo>
                    <a:pt x="55" y="49"/>
                  </a:lnTo>
                  <a:lnTo>
                    <a:pt x="43" y="61"/>
                  </a:lnTo>
                  <a:lnTo>
                    <a:pt x="24" y="64"/>
                  </a:lnTo>
                  <a:lnTo>
                    <a:pt x="9" y="55"/>
                  </a:lnTo>
                  <a:lnTo>
                    <a:pt x="0" y="39"/>
                  </a:lnTo>
                  <a:lnTo>
                    <a:pt x="0" y="24"/>
                  </a:lnTo>
                  <a:lnTo>
                    <a:pt x="9" y="9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5"/>
                  </a:lnTo>
                  <a:lnTo>
                    <a:pt x="61" y="30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77" name="Freeform 5"/>
            <p:cNvSpPr>
              <a:spLocks/>
            </p:cNvSpPr>
            <p:nvPr/>
          </p:nvSpPr>
          <p:spPr bwMode="auto">
            <a:xfrm>
              <a:off x="1254125" y="2716213"/>
              <a:ext cx="96838" cy="98425"/>
            </a:xfrm>
            <a:custGeom>
              <a:avLst/>
              <a:gdLst>
                <a:gd name="T0" fmla="*/ 61 w 61"/>
                <a:gd name="T1" fmla="*/ 31 h 62"/>
                <a:gd name="T2" fmla="*/ 55 w 61"/>
                <a:gd name="T3" fmla="*/ 49 h 62"/>
                <a:gd name="T4" fmla="*/ 43 w 61"/>
                <a:gd name="T5" fmla="*/ 62 h 62"/>
                <a:gd name="T6" fmla="*/ 24 w 61"/>
                <a:gd name="T7" fmla="*/ 62 h 62"/>
                <a:gd name="T8" fmla="*/ 9 w 61"/>
                <a:gd name="T9" fmla="*/ 55 h 62"/>
                <a:gd name="T10" fmla="*/ 0 w 61"/>
                <a:gd name="T11" fmla="*/ 40 h 62"/>
                <a:gd name="T12" fmla="*/ 0 w 61"/>
                <a:gd name="T13" fmla="*/ 22 h 62"/>
                <a:gd name="T14" fmla="*/ 9 w 61"/>
                <a:gd name="T15" fmla="*/ 9 h 62"/>
                <a:gd name="T16" fmla="*/ 24 w 61"/>
                <a:gd name="T17" fmla="*/ 0 h 62"/>
                <a:gd name="T18" fmla="*/ 43 w 61"/>
                <a:gd name="T19" fmla="*/ 3 h 62"/>
                <a:gd name="T20" fmla="*/ 55 w 61"/>
                <a:gd name="T21" fmla="*/ 16 h 62"/>
                <a:gd name="T22" fmla="*/ 61 w 61"/>
                <a:gd name="T2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2">
                  <a:moveTo>
                    <a:pt x="61" y="31"/>
                  </a:moveTo>
                  <a:lnTo>
                    <a:pt x="55" y="49"/>
                  </a:lnTo>
                  <a:lnTo>
                    <a:pt x="43" y="62"/>
                  </a:lnTo>
                  <a:lnTo>
                    <a:pt x="24" y="62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9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6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78" name="Freeform 6"/>
            <p:cNvSpPr>
              <a:spLocks/>
            </p:cNvSpPr>
            <p:nvPr/>
          </p:nvSpPr>
          <p:spPr bwMode="auto">
            <a:xfrm>
              <a:off x="1951038" y="4711700"/>
              <a:ext cx="96837" cy="98425"/>
            </a:xfrm>
            <a:custGeom>
              <a:avLst/>
              <a:gdLst>
                <a:gd name="T0" fmla="*/ 61 w 61"/>
                <a:gd name="T1" fmla="*/ 31 h 62"/>
                <a:gd name="T2" fmla="*/ 55 w 61"/>
                <a:gd name="T3" fmla="*/ 46 h 62"/>
                <a:gd name="T4" fmla="*/ 43 w 61"/>
                <a:gd name="T5" fmla="*/ 59 h 62"/>
                <a:gd name="T6" fmla="*/ 24 w 61"/>
                <a:gd name="T7" fmla="*/ 62 h 62"/>
                <a:gd name="T8" fmla="*/ 9 w 61"/>
                <a:gd name="T9" fmla="*/ 53 h 62"/>
                <a:gd name="T10" fmla="*/ 0 w 61"/>
                <a:gd name="T11" fmla="*/ 40 h 62"/>
                <a:gd name="T12" fmla="*/ 0 w 61"/>
                <a:gd name="T13" fmla="*/ 22 h 62"/>
                <a:gd name="T14" fmla="*/ 9 w 61"/>
                <a:gd name="T15" fmla="*/ 7 h 62"/>
                <a:gd name="T16" fmla="*/ 24 w 61"/>
                <a:gd name="T17" fmla="*/ 0 h 62"/>
                <a:gd name="T18" fmla="*/ 43 w 61"/>
                <a:gd name="T19" fmla="*/ 0 h 62"/>
                <a:gd name="T20" fmla="*/ 55 w 61"/>
                <a:gd name="T21" fmla="*/ 13 h 62"/>
                <a:gd name="T22" fmla="*/ 61 w 61"/>
                <a:gd name="T2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2">
                  <a:moveTo>
                    <a:pt x="61" y="31"/>
                  </a:moveTo>
                  <a:lnTo>
                    <a:pt x="55" y="46"/>
                  </a:lnTo>
                  <a:lnTo>
                    <a:pt x="43" y="59"/>
                  </a:lnTo>
                  <a:lnTo>
                    <a:pt x="24" y="62"/>
                  </a:lnTo>
                  <a:lnTo>
                    <a:pt x="9" y="53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7"/>
                  </a:lnTo>
                  <a:lnTo>
                    <a:pt x="24" y="0"/>
                  </a:lnTo>
                  <a:lnTo>
                    <a:pt x="43" y="0"/>
                  </a:lnTo>
                  <a:lnTo>
                    <a:pt x="55" y="13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79" name="Freeform 7"/>
            <p:cNvSpPr>
              <a:spLocks/>
            </p:cNvSpPr>
            <p:nvPr/>
          </p:nvSpPr>
          <p:spPr bwMode="auto">
            <a:xfrm>
              <a:off x="1550988" y="2619375"/>
              <a:ext cx="96837" cy="96838"/>
            </a:xfrm>
            <a:custGeom>
              <a:avLst/>
              <a:gdLst>
                <a:gd name="T0" fmla="*/ 61 w 61"/>
                <a:gd name="T1" fmla="*/ 31 h 61"/>
                <a:gd name="T2" fmla="*/ 58 w 61"/>
                <a:gd name="T3" fmla="*/ 46 h 61"/>
                <a:gd name="T4" fmla="*/ 43 w 61"/>
                <a:gd name="T5" fmla="*/ 58 h 61"/>
                <a:gd name="T6" fmla="*/ 25 w 61"/>
                <a:gd name="T7" fmla="*/ 61 h 61"/>
                <a:gd name="T8" fmla="*/ 9 w 61"/>
                <a:gd name="T9" fmla="*/ 55 h 61"/>
                <a:gd name="T10" fmla="*/ 0 w 61"/>
                <a:gd name="T11" fmla="*/ 40 h 61"/>
                <a:gd name="T12" fmla="*/ 0 w 61"/>
                <a:gd name="T13" fmla="*/ 21 h 61"/>
                <a:gd name="T14" fmla="*/ 9 w 61"/>
                <a:gd name="T15" fmla="*/ 6 h 61"/>
                <a:gd name="T16" fmla="*/ 25 w 61"/>
                <a:gd name="T17" fmla="*/ 0 h 61"/>
                <a:gd name="T18" fmla="*/ 43 w 61"/>
                <a:gd name="T19" fmla="*/ 3 h 61"/>
                <a:gd name="T20" fmla="*/ 58 w 61"/>
                <a:gd name="T21" fmla="*/ 12 h 61"/>
                <a:gd name="T22" fmla="*/ 61 w 61"/>
                <a:gd name="T23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1">
                  <a:moveTo>
                    <a:pt x="61" y="31"/>
                  </a:moveTo>
                  <a:lnTo>
                    <a:pt x="58" y="46"/>
                  </a:lnTo>
                  <a:lnTo>
                    <a:pt x="43" y="58"/>
                  </a:lnTo>
                  <a:lnTo>
                    <a:pt x="25" y="61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1"/>
                  </a:lnTo>
                  <a:lnTo>
                    <a:pt x="9" y="6"/>
                  </a:lnTo>
                  <a:lnTo>
                    <a:pt x="25" y="0"/>
                  </a:lnTo>
                  <a:lnTo>
                    <a:pt x="43" y="3"/>
                  </a:lnTo>
                  <a:lnTo>
                    <a:pt x="58" y="12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0" name="Freeform 8"/>
            <p:cNvSpPr>
              <a:spLocks/>
            </p:cNvSpPr>
            <p:nvPr/>
          </p:nvSpPr>
          <p:spPr bwMode="auto">
            <a:xfrm>
              <a:off x="1951038" y="3914775"/>
              <a:ext cx="96837" cy="96838"/>
            </a:xfrm>
            <a:custGeom>
              <a:avLst/>
              <a:gdLst>
                <a:gd name="T0" fmla="*/ 61 w 61"/>
                <a:gd name="T1" fmla="*/ 30 h 61"/>
                <a:gd name="T2" fmla="*/ 55 w 61"/>
                <a:gd name="T3" fmla="*/ 46 h 61"/>
                <a:gd name="T4" fmla="*/ 43 w 61"/>
                <a:gd name="T5" fmla="*/ 58 h 61"/>
                <a:gd name="T6" fmla="*/ 24 w 61"/>
                <a:gd name="T7" fmla="*/ 61 h 61"/>
                <a:gd name="T8" fmla="*/ 9 w 61"/>
                <a:gd name="T9" fmla="*/ 55 h 61"/>
                <a:gd name="T10" fmla="*/ 0 w 61"/>
                <a:gd name="T11" fmla="*/ 39 h 61"/>
                <a:gd name="T12" fmla="*/ 0 w 61"/>
                <a:gd name="T13" fmla="*/ 21 h 61"/>
                <a:gd name="T14" fmla="*/ 9 w 61"/>
                <a:gd name="T15" fmla="*/ 6 h 61"/>
                <a:gd name="T16" fmla="*/ 24 w 61"/>
                <a:gd name="T17" fmla="*/ 0 h 61"/>
                <a:gd name="T18" fmla="*/ 43 w 61"/>
                <a:gd name="T19" fmla="*/ 3 h 61"/>
                <a:gd name="T20" fmla="*/ 55 w 61"/>
                <a:gd name="T21" fmla="*/ 12 h 61"/>
                <a:gd name="T22" fmla="*/ 61 w 61"/>
                <a:gd name="T2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1">
                  <a:moveTo>
                    <a:pt x="61" y="30"/>
                  </a:moveTo>
                  <a:lnTo>
                    <a:pt x="55" y="46"/>
                  </a:lnTo>
                  <a:lnTo>
                    <a:pt x="43" y="58"/>
                  </a:lnTo>
                  <a:lnTo>
                    <a:pt x="24" y="61"/>
                  </a:lnTo>
                  <a:lnTo>
                    <a:pt x="9" y="55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9" y="6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2"/>
                  </a:lnTo>
                  <a:lnTo>
                    <a:pt x="61" y="30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1" name="Freeform 9"/>
            <p:cNvSpPr>
              <a:spLocks/>
            </p:cNvSpPr>
            <p:nvPr/>
          </p:nvSpPr>
          <p:spPr bwMode="auto">
            <a:xfrm>
              <a:off x="2120900" y="1825625"/>
              <a:ext cx="98425" cy="98425"/>
            </a:xfrm>
            <a:custGeom>
              <a:avLst/>
              <a:gdLst>
                <a:gd name="T0" fmla="*/ 62 w 62"/>
                <a:gd name="T1" fmla="*/ 31 h 62"/>
                <a:gd name="T2" fmla="*/ 56 w 62"/>
                <a:gd name="T3" fmla="*/ 46 h 62"/>
                <a:gd name="T4" fmla="*/ 43 w 62"/>
                <a:gd name="T5" fmla="*/ 58 h 62"/>
                <a:gd name="T6" fmla="*/ 25 w 62"/>
                <a:gd name="T7" fmla="*/ 62 h 62"/>
                <a:gd name="T8" fmla="*/ 9 w 62"/>
                <a:gd name="T9" fmla="*/ 55 h 62"/>
                <a:gd name="T10" fmla="*/ 0 w 62"/>
                <a:gd name="T11" fmla="*/ 40 h 62"/>
                <a:gd name="T12" fmla="*/ 0 w 62"/>
                <a:gd name="T13" fmla="*/ 22 h 62"/>
                <a:gd name="T14" fmla="*/ 9 w 62"/>
                <a:gd name="T15" fmla="*/ 6 h 62"/>
                <a:gd name="T16" fmla="*/ 25 w 62"/>
                <a:gd name="T17" fmla="*/ 0 h 62"/>
                <a:gd name="T18" fmla="*/ 43 w 62"/>
                <a:gd name="T19" fmla="*/ 3 h 62"/>
                <a:gd name="T20" fmla="*/ 56 w 62"/>
                <a:gd name="T21" fmla="*/ 12 h 62"/>
                <a:gd name="T22" fmla="*/ 62 w 62"/>
                <a:gd name="T2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lnTo>
                    <a:pt x="56" y="46"/>
                  </a:lnTo>
                  <a:lnTo>
                    <a:pt x="43" y="58"/>
                  </a:lnTo>
                  <a:lnTo>
                    <a:pt x="25" y="62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6"/>
                  </a:lnTo>
                  <a:lnTo>
                    <a:pt x="25" y="0"/>
                  </a:lnTo>
                  <a:lnTo>
                    <a:pt x="43" y="3"/>
                  </a:lnTo>
                  <a:lnTo>
                    <a:pt x="56" y="12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2" name="Freeform 10"/>
            <p:cNvSpPr>
              <a:spLocks/>
            </p:cNvSpPr>
            <p:nvPr/>
          </p:nvSpPr>
          <p:spPr bwMode="auto">
            <a:xfrm>
              <a:off x="2351088" y="2020888"/>
              <a:ext cx="96837" cy="96837"/>
            </a:xfrm>
            <a:custGeom>
              <a:avLst/>
              <a:gdLst>
                <a:gd name="T0" fmla="*/ 61 w 61"/>
                <a:gd name="T1" fmla="*/ 31 h 61"/>
                <a:gd name="T2" fmla="*/ 55 w 61"/>
                <a:gd name="T3" fmla="*/ 49 h 61"/>
                <a:gd name="T4" fmla="*/ 43 w 61"/>
                <a:gd name="T5" fmla="*/ 58 h 61"/>
                <a:gd name="T6" fmla="*/ 24 w 61"/>
                <a:gd name="T7" fmla="*/ 61 h 61"/>
                <a:gd name="T8" fmla="*/ 9 w 61"/>
                <a:gd name="T9" fmla="*/ 55 h 61"/>
                <a:gd name="T10" fmla="*/ 0 w 61"/>
                <a:gd name="T11" fmla="*/ 40 h 61"/>
                <a:gd name="T12" fmla="*/ 0 w 61"/>
                <a:gd name="T13" fmla="*/ 21 h 61"/>
                <a:gd name="T14" fmla="*/ 9 w 61"/>
                <a:gd name="T15" fmla="*/ 6 h 61"/>
                <a:gd name="T16" fmla="*/ 24 w 61"/>
                <a:gd name="T17" fmla="*/ 0 h 61"/>
                <a:gd name="T18" fmla="*/ 43 w 61"/>
                <a:gd name="T19" fmla="*/ 3 h 61"/>
                <a:gd name="T20" fmla="*/ 55 w 61"/>
                <a:gd name="T21" fmla="*/ 15 h 61"/>
                <a:gd name="T22" fmla="*/ 61 w 61"/>
                <a:gd name="T23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1">
                  <a:moveTo>
                    <a:pt x="61" y="31"/>
                  </a:moveTo>
                  <a:lnTo>
                    <a:pt x="55" y="49"/>
                  </a:lnTo>
                  <a:lnTo>
                    <a:pt x="43" y="58"/>
                  </a:lnTo>
                  <a:lnTo>
                    <a:pt x="24" y="61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1"/>
                  </a:lnTo>
                  <a:lnTo>
                    <a:pt x="9" y="6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5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3" name="Freeform 11"/>
            <p:cNvSpPr>
              <a:spLocks/>
            </p:cNvSpPr>
            <p:nvPr/>
          </p:nvSpPr>
          <p:spPr bwMode="auto">
            <a:xfrm>
              <a:off x="2447925" y="2317750"/>
              <a:ext cx="96838" cy="101600"/>
            </a:xfrm>
            <a:custGeom>
              <a:avLst/>
              <a:gdLst>
                <a:gd name="T0" fmla="*/ 61 w 61"/>
                <a:gd name="T1" fmla="*/ 31 h 64"/>
                <a:gd name="T2" fmla="*/ 58 w 61"/>
                <a:gd name="T3" fmla="*/ 49 h 64"/>
                <a:gd name="T4" fmla="*/ 43 w 61"/>
                <a:gd name="T5" fmla="*/ 61 h 64"/>
                <a:gd name="T6" fmla="*/ 28 w 61"/>
                <a:gd name="T7" fmla="*/ 64 h 64"/>
                <a:gd name="T8" fmla="*/ 9 w 61"/>
                <a:gd name="T9" fmla="*/ 55 h 64"/>
                <a:gd name="T10" fmla="*/ 0 w 61"/>
                <a:gd name="T11" fmla="*/ 40 h 64"/>
                <a:gd name="T12" fmla="*/ 0 w 61"/>
                <a:gd name="T13" fmla="*/ 24 h 64"/>
                <a:gd name="T14" fmla="*/ 9 w 61"/>
                <a:gd name="T15" fmla="*/ 9 h 64"/>
                <a:gd name="T16" fmla="*/ 28 w 61"/>
                <a:gd name="T17" fmla="*/ 0 h 64"/>
                <a:gd name="T18" fmla="*/ 43 w 61"/>
                <a:gd name="T19" fmla="*/ 3 h 64"/>
                <a:gd name="T20" fmla="*/ 58 w 61"/>
                <a:gd name="T21" fmla="*/ 15 h 64"/>
                <a:gd name="T22" fmla="*/ 61 w 61"/>
                <a:gd name="T23" fmla="*/ 3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4">
                  <a:moveTo>
                    <a:pt x="61" y="31"/>
                  </a:moveTo>
                  <a:lnTo>
                    <a:pt x="58" y="49"/>
                  </a:lnTo>
                  <a:lnTo>
                    <a:pt x="43" y="61"/>
                  </a:lnTo>
                  <a:lnTo>
                    <a:pt x="28" y="64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9" y="9"/>
                  </a:lnTo>
                  <a:lnTo>
                    <a:pt x="28" y="0"/>
                  </a:lnTo>
                  <a:lnTo>
                    <a:pt x="43" y="3"/>
                  </a:lnTo>
                  <a:lnTo>
                    <a:pt x="58" y="15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4" name="Freeform 12"/>
            <p:cNvSpPr>
              <a:spLocks/>
            </p:cNvSpPr>
            <p:nvPr/>
          </p:nvSpPr>
          <p:spPr bwMode="auto">
            <a:xfrm>
              <a:off x="2847975" y="2317750"/>
              <a:ext cx="96838" cy="101600"/>
            </a:xfrm>
            <a:custGeom>
              <a:avLst/>
              <a:gdLst>
                <a:gd name="T0" fmla="*/ 61 w 61"/>
                <a:gd name="T1" fmla="*/ 31 h 64"/>
                <a:gd name="T2" fmla="*/ 58 w 61"/>
                <a:gd name="T3" fmla="*/ 49 h 64"/>
                <a:gd name="T4" fmla="*/ 43 w 61"/>
                <a:gd name="T5" fmla="*/ 61 h 64"/>
                <a:gd name="T6" fmla="*/ 27 w 61"/>
                <a:gd name="T7" fmla="*/ 64 h 64"/>
                <a:gd name="T8" fmla="*/ 9 w 61"/>
                <a:gd name="T9" fmla="*/ 55 h 64"/>
                <a:gd name="T10" fmla="*/ 0 w 61"/>
                <a:gd name="T11" fmla="*/ 40 h 64"/>
                <a:gd name="T12" fmla="*/ 0 w 61"/>
                <a:gd name="T13" fmla="*/ 24 h 64"/>
                <a:gd name="T14" fmla="*/ 9 w 61"/>
                <a:gd name="T15" fmla="*/ 9 h 64"/>
                <a:gd name="T16" fmla="*/ 27 w 61"/>
                <a:gd name="T17" fmla="*/ 0 h 64"/>
                <a:gd name="T18" fmla="*/ 43 w 61"/>
                <a:gd name="T19" fmla="*/ 3 h 64"/>
                <a:gd name="T20" fmla="*/ 58 w 61"/>
                <a:gd name="T21" fmla="*/ 15 h 64"/>
                <a:gd name="T22" fmla="*/ 61 w 61"/>
                <a:gd name="T23" fmla="*/ 3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4">
                  <a:moveTo>
                    <a:pt x="61" y="31"/>
                  </a:moveTo>
                  <a:lnTo>
                    <a:pt x="58" y="49"/>
                  </a:lnTo>
                  <a:lnTo>
                    <a:pt x="43" y="61"/>
                  </a:lnTo>
                  <a:lnTo>
                    <a:pt x="27" y="64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9" y="9"/>
                  </a:lnTo>
                  <a:lnTo>
                    <a:pt x="27" y="0"/>
                  </a:lnTo>
                  <a:lnTo>
                    <a:pt x="43" y="3"/>
                  </a:lnTo>
                  <a:lnTo>
                    <a:pt x="58" y="15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5" name="Freeform 13"/>
            <p:cNvSpPr>
              <a:spLocks/>
            </p:cNvSpPr>
            <p:nvPr/>
          </p:nvSpPr>
          <p:spPr bwMode="auto">
            <a:xfrm>
              <a:off x="2647950" y="2117725"/>
              <a:ext cx="96838" cy="103188"/>
            </a:xfrm>
            <a:custGeom>
              <a:avLst/>
              <a:gdLst>
                <a:gd name="T0" fmla="*/ 61 w 61"/>
                <a:gd name="T1" fmla="*/ 34 h 65"/>
                <a:gd name="T2" fmla="*/ 58 w 61"/>
                <a:gd name="T3" fmla="*/ 49 h 65"/>
                <a:gd name="T4" fmla="*/ 43 w 61"/>
                <a:gd name="T5" fmla="*/ 61 h 65"/>
                <a:gd name="T6" fmla="*/ 28 w 61"/>
                <a:gd name="T7" fmla="*/ 65 h 65"/>
                <a:gd name="T8" fmla="*/ 9 w 61"/>
                <a:gd name="T9" fmla="*/ 55 h 65"/>
                <a:gd name="T10" fmla="*/ 0 w 61"/>
                <a:gd name="T11" fmla="*/ 40 h 65"/>
                <a:gd name="T12" fmla="*/ 0 w 61"/>
                <a:gd name="T13" fmla="*/ 25 h 65"/>
                <a:gd name="T14" fmla="*/ 9 w 61"/>
                <a:gd name="T15" fmla="*/ 9 h 65"/>
                <a:gd name="T16" fmla="*/ 28 w 61"/>
                <a:gd name="T17" fmla="*/ 0 h 65"/>
                <a:gd name="T18" fmla="*/ 43 w 61"/>
                <a:gd name="T19" fmla="*/ 3 h 65"/>
                <a:gd name="T20" fmla="*/ 58 w 61"/>
                <a:gd name="T21" fmla="*/ 16 h 65"/>
                <a:gd name="T22" fmla="*/ 61 w 61"/>
                <a:gd name="T23" fmla="*/ 3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5">
                  <a:moveTo>
                    <a:pt x="61" y="34"/>
                  </a:moveTo>
                  <a:lnTo>
                    <a:pt x="58" y="49"/>
                  </a:lnTo>
                  <a:lnTo>
                    <a:pt x="43" y="61"/>
                  </a:lnTo>
                  <a:lnTo>
                    <a:pt x="28" y="65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5"/>
                  </a:lnTo>
                  <a:lnTo>
                    <a:pt x="9" y="9"/>
                  </a:lnTo>
                  <a:lnTo>
                    <a:pt x="28" y="0"/>
                  </a:lnTo>
                  <a:lnTo>
                    <a:pt x="43" y="3"/>
                  </a:lnTo>
                  <a:lnTo>
                    <a:pt x="58" y="16"/>
                  </a:lnTo>
                  <a:lnTo>
                    <a:pt x="61" y="34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6" name="Freeform 14"/>
            <p:cNvSpPr>
              <a:spLocks/>
            </p:cNvSpPr>
            <p:nvPr/>
          </p:nvSpPr>
          <p:spPr bwMode="auto">
            <a:xfrm>
              <a:off x="2647950" y="1724025"/>
              <a:ext cx="96838" cy="96838"/>
            </a:xfrm>
            <a:custGeom>
              <a:avLst/>
              <a:gdLst>
                <a:gd name="T0" fmla="*/ 61 w 61"/>
                <a:gd name="T1" fmla="*/ 30 h 61"/>
                <a:gd name="T2" fmla="*/ 58 w 61"/>
                <a:gd name="T3" fmla="*/ 49 h 61"/>
                <a:gd name="T4" fmla="*/ 43 w 61"/>
                <a:gd name="T5" fmla="*/ 61 h 61"/>
                <a:gd name="T6" fmla="*/ 28 w 61"/>
                <a:gd name="T7" fmla="*/ 61 h 61"/>
                <a:gd name="T8" fmla="*/ 9 w 61"/>
                <a:gd name="T9" fmla="*/ 55 h 61"/>
                <a:gd name="T10" fmla="*/ 0 w 61"/>
                <a:gd name="T11" fmla="*/ 40 h 61"/>
                <a:gd name="T12" fmla="*/ 0 w 61"/>
                <a:gd name="T13" fmla="*/ 21 h 61"/>
                <a:gd name="T14" fmla="*/ 9 w 61"/>
                <a:gd name="T15" fmla="*/ 9 h 61"/>
                <a:gd name="T16" fmla="*/ 28 w 61"/>
                <a:gd name="T17" fmla="*/ 0 h 61"/>
                <a:gd name="T18" fmla="*/ 43 w 61"/>
                <a:gd name="T19" fmla="*/ 3 h 61"/>
                <a:gd name="T20" fmla="*/ 58 w 61"/>
                <a:gd name="T21" fmla="*/ 15 h 61"/>
                <a:gd name="T22" fmla="*/ 61 w 61"/>
                <a:gd name="T2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1">
                  <a:moveTo>
                    <a:pt x="61" y="30"/>
                  </a:moveTo>
                  <a:lnTo>
                    <a:pt x="58" y="49"/>
                  </a:lnTo>
                  <a:lnTo>
                    <a:pt x="43" y="61"/>
                  </a:lnTo>
                  <a:lnTo>
                    <a:pt x="28" y="61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1"/>
                  </a:lnTo>
                  <a:lnTo>
                    <a:pt x="9" y="9"/>
                  </a:lnTo>
                  <a:lnTo>
                    <a:pt x="28" y="0"/>
                  </a:lnTo>
                  <a:lnTo>
                    <a:pt x="43" y="3"/>
                  </a:lnTo>
                  <a:lnTo>
                    <a:pt x="58" y="15"/>
                  </a:lnTo>
                  <a:lnTo>
                    <a:pt x="61" y="30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7" name="Freeform 15"/>
            <p:cNvSpPr>
              <a:spLocks/>
            </p:cNvSpPr>
            <p:nvPr/>
          </p:nvSpPr>
          <p:spPr bwMode="auto">
            <a:xfrm>
              <a:off x="3344863" y="4711700"/>
              <a:ext cx="103187" cy="98425"/>
            </a:xfrm>
            <a:custGeom>
              <a:avLst/>
              <a:gdLst>
                <a:gd name="T0" fmla="*/ 65 w 65"/>
                <a:gd name="T1" fmla="*/ 31 h 62"/>
                <a:gd name="T2" fmla="*/ 58 w 65"/>
                <a:gd name="T3" fmla="*/ 46 h 62"/>
                <a:gd name="T4" fmla="*/ 46 w 65"/>
                <a:gd name="T5" fmla="*/ 59 h 62"/>
                <a:gd name="T6" fmla="*/ 28 w 65"/>
                <a:gd name="T7" fmla="*/ 62 h 62"/>
                <a:gd name="T8" fmla="*/ 12 w 65"/>
                <a:gd name="T9" fmla="*/ 53 h 62"/>
                <a:gd name="T10" fmla="*/ 0 w 65"/>
                <a:gd name="T11" fmla="*/ 40 h 62"/>
                <a:gd name="T12" fmla="*/ 0 w 65"/>
                <a:gd name="T13" fmla="*/ 22 h 62"/>
                <a:gd name="T14" fmla="*/ 12 w 65"/>
                <a:gd name="T15" fmla="*/ 7 h 62"/>
                <a:gd name="T16" fmla="*/ 28 w 65"/>
                <a:gd name="T17" fmla="*/ 0 h 62"/>
                <a:gd name="T18" fmla="*/ 46 w 65"/>
                <a:gd name="T19" fmla="*/ 0 h 62"/>
                <a:gd name="T20" fmla="*/ 58 w 65"/>
                <a:gd name="T21" fmla="*/ 13 h 62"/>
                <a:gd name="T22" fmla="*/ 65 w 65"/>
                <a:gd name="T2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2">
                  <a:moveTo>
                    <a:pt x="65" y="31"/>
                  </a:moveTo>
                  <a:lnTo>
                    <a:pt x="58" y="46"/>
                  </a:lnTo>
                  <a:lnTo>
                    <a:pt x="46" y="59"/>
                  </a:lnTo>
                  <a:lnTo>
                    <a:pt x="28" y="62"/>
                  </a:lnTo>
                  <a:lnTo>
                    <a:pt x="12" y="53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12" y="7"/>
                  </a:lnTo>
                  <a:lnTo>
                    <a:pt x="28" y="0"/>
                  </a:lnTo>
                  <a:lnTo>
                    <a:pt x="46" y="0"/>
                  </a:lnTo>
                  <a:lnTo>
                    <a:pt x="58" y="13"/>
                  </a:lnTo>
                  <a:lnTo>
                    <a:pt x="65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8" name="Freeform 16"/>
            <p:cNvSpPr>
              <a:spLocks/>
            </p:cNvSpPr>
            <p:nvPr/>
          </p:nvSpPr>
          <p:spPr bwMode="auto">
            <a:xfrm>
              <a:off x="1550988" y="2220913"/>
              <a:ext cx="96837" cy="96837"/>
            </a:xfrm>
            <a:custGeom>
              <a:avLst/>
              <a:gdLst>
                <a:gd name="T0" fmla="*/ 61 w 61"/>
                <a:gd name="T1" fmla="*/ 30 h 61"/>
                <a:gd name="T2" fmla="*/ 58 w 61"/>
                <a:gd name="T3" fmla="*/ 49 h 61"/>
                <a:gd name="T4" fmla="*/ 43 w 61"/>
                <a:gd name="T5" fmla="*/ 58 h 61"/>
                <a:gd name="T6" fmla="*/ 25 w 61"/>
                <a:gd name="T7" fmla="*/ 61 h 61"/>
                <a:gd name="T8" fmla="*/ 9 w 61"/>
                <a:gd name="T9" fmla="*/ 55 h 61"/>
                <a:gd name="T10" fmla="*/ 0 w 61"/>
                <a:gd name="T11" fmla="*/ 39 h 61"/>
                <a:gd name="T12" fmla="*/ 0 w 61"/>
                <a:gd name="T13" fmla="*/ 21 h 61"/>
                <a:gd name="T14" fmla="*/ 9 w 61"/>
                <a:gd name="T15" fmla="*/ 6 h 61"/>
                <a:gd name="T16" fmla="*/ 25 w 61"/>
                <a:gd name="T17" fmla="*/ 0 h 61"/>
                <a:gd name="T18" fmla="*/ 43 w 61"/>
                <a:gd name="T19" fmla="*/ 3 h 61"/>
                <a:gd name="T20" fmla="*/ 58 w 61"/>
                <a:gd name="T21" fmla="*/ 12 h 61"/>
                <a:gd name="T22" fmla="*/ 61 w 61"/>
                <a:gd name="T23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1">
                  <a:moveTo>
                    <a:pt x="61" y="30"/>
                  </a:moveTo>
                  <a:lnTo>
                    <a:pt x="58" y="49"/>
                  </a:lnTo>
                  <a:lnTo>
                    <a:pt x="43" y="58"/>
                  </a:lnTo>
                  <a:lnTo>
                    <a:pt x="25" y="61"/>
                  </a:lnTo>
                  <a:lnTo>
                    <a:pt x="9" y="55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9" y="6"/>
                  </a:lnTo>
                  <a:lnTo>
                    <a:pt x="25" y="0"/>
                  </a:lnTo>
                  <a:lnTo>
                    <a:pt x="43" y="3"/>
                  </a:lnTo>
                  <a:lnTo>
                    <a:pt x="58" y="12"/>
                  </a:lnTo>
                  <a:lnTo>
                    <a:pt x="61" y="30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89" name="Freeform 17"/>
            <p:cNvSpPr>
              <a:spLocks/>
            </p:cNvSpPr>
            <p:nvPr/>
          </p:nvSpPr>
          <p:spPr bwMode="auto">
            <a:xfrm>
              <a:off x="1223963" y="4410075"/>
              <a:ext cx="98425" cy="98425"/>
            </a:xfrm>
            <a:custGeom>
              <a:avLst/>
              <a:gdLst>
                <a:gd name="T0" fmla="*/ 62 w 62"/>
                <a:gd name="T1" fmla="*/ 31 h 62"/>
                <a:gd name="T2" fmla="*/ 56 w 62"/>
                <a:gd name="T3" fmla="*/ 49 h 62"/>
                <a:gd name="T4" fmla="*/ 43 w 62"/>
                <a:gd name="T5" fmla="*/ 62 h 62"/>
                <a:gd name="T6" fmla="*/ 25 w 62"/>
                <a:gd name="T7" fmla="*/ 62 h 62"/>
                <a:gd name="T8" fmla="*/ 9 w 62"/>
                <a:gd name="T9" fmla="*/ 55 h 62"/>
                <a:gd name="T10" fmla="*/ 0 w 62"/>
                <a:gd name="T11" fmla="*/ 40 h 62"/>
                <a:gd name="T12" fmla="*/ 0 w 62"/>
                <a:gd name="T13" fmla="*/ 22 h 62"/>
                <a:gd name="T14" fmla="*/ 9 w 62"/>
                <a:gd name="T15" fmla="*/ 10 h 62"/>
                <a:gd name="T16" fmla="*/ 25 w 62"/>
                <a:gd name="T17" fmla="*/ 0 h 62"/>
                <a:gd name="T18" fmla="*/ 43 w 62"/>
                <a:gd name="T19" fmla="*/ 3 h 62"/>
                <a:gd name="T20" fmla="*/ 56 w 62"/>
                <a:gd name="T21" fmla="*/ 16 h 62"/>
                <a:gd name="T22" fmla="*/ 62 w 62"/>
                <a:gd name="T2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lnTo>
                    <a:pt x="56" y="49"/>
                  </a:lnTo>
                  <a:lnTo>
                    <a:pt x="43" y="62"/>
                  </a:lnTo>
                  <a:lnTo>
                    <a:pt x="25" y="62"/>
                  </a:lnTo>
                  <a:lnTo>
                    <a:pt x="9" y="55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10"/>
                  </a:lnTo>
                  <a:lnTo>
                    <a:pt x="25" y="0"/>
                  </a:lnTo>
                  <a:lnTo>
                    <a:pt x="43" y="3"/>
                  </a:lnTo>
                  <a:lnTo>
                    <a:pt x="56" y="16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90" name="Freeform 18"/>
            <p:cNvSpPr>
              <a:spLocks/>
            </p:cNvSpPr>
            <p:nvPr/>
          </p:nvSpPr>
          <p:spPr bwMode="auto">
            <a:xfrm>
              <a:off x="1254125" y="5008563"/>
              <a:ext cx="96838" cy="98425"/>
            </a:xfrm>
            <a:custGeom>
              <a:avLst/>
              <a:gdLst>
                <a:gd name="T0" fmla="*/ 61 w 61"/>
                <a:gd name="T1" fmla="*/ 31 h 62"/>
                <a:gd name="T2" fmla="*/ 55 w 61"/>
                <a:gd name="T3" fmla="*/ 49 h 62"/>
                <a:gd name="T4" fmla="*/ 43 w 61"/>
                <a:gd name="T5" fmla="*/ 59 h 62"/>
                <a:gd name="T6" fmla="*/ 24 w 61"/>
                <a:gd name="T7" fmla="*/ 62 h 62"/>
                <a:gd name="T8" fmla="*/ 9 w 61"/>
                <a:gd name="T9" fmla="*/ 56 h 62"/>
                <a:gd name="T10" fmla="*/ 0 w 61"/>
                <a:gd name="T11" fmla="*/ 40 h 62"/>
                <a:gd name="T12" fmla="*/ 0 w 61"/>
                <a:gd name="T13" fmla="*/ 22 h 62"/>
                <a:gd name="T14" fmla="*/ 9 w 61"/>
                <a:gd name="T15" fmla="*/ 7 h 62"/>
                <a:gd name="T16" fmla="*/ 24 w 61"/>
                <a:gd name="T17" fmla="*/ 0 h 62"/>
                <a:gd name="T18" fmla="*/ 43 w 61"/>
                <a:gd name="T19" fmla="*/ 3 h 62"/>
                <a:gd name="T20" fmla="*/ 55 w 61"/>
                <a:gd name="T21" fmla="*/ 16 h 62"/>
                <a:gd name="T22" fmla="*/ 61 w 61"/>
                <a:gd name="T2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2">
                  <a:moveTo>
                    <a:pt x="61" y="31"/>
                  </a:moveTo>
                  <a:lnTo>
                    <a:pt x="55" y="49"/>
                  </a:lnTo>
                  <a:lnTo>
                    <a:pt x="43" y="59"/>
                  </a:lnTo>
                  <a:lnTo>
                    <a:pt x="24" y="62"/>
                  </a:lnTo>
                  <a:lnTo>
                    <a:pt x="9" y="56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9" y="7"/>
                  </a:lnTo>
                  <a:lnTo>
                    <a:pt x="24" y="0"/>
                  </a:lnTo>
                  <a:lnTo>
                    <a:pt x="43" y="3"/>
                  </a:lnTo>
                  <a:lnTo>
                    <a:pt x="55" y="16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91" name="Freeform 19"/>
            <p:cNvSpPr>
              <a:spLocks/>
            </p:cNvSpPr>
            <p:nvPr/>
          </p:nvSpPr>
          <p:spPr bwMode="auto">
            <a:xfrm>
              <a:off x="1720850" y="1990725"/>
              <a:ext cx="98425" cy="98425"/>
            </a:xfrm>
            <a:custGeom>
              <a:avLst/>
              <a:gdLst>
                <a:gd name="T0" fmla="*/ 62 w 62"/>
                <a:gd name="T1" fmla="*/ 31 h 62"/>
                <a:gd name="T2" fmla="*/ 56 w 62"/>
                <a:gd name="T3" fmla="*/ 46 h 62"/>
                <a:gd name="T4" fmla="*/ 43 w 62"/>
                <a:gd name="T5" fmla="*/ 59 h 62"/>
                <a:gd name="T6" fmla="*/ 25 w 62"/>
                <a:gd name="T7" fmla="*/ 62 h 62"/>
                <a:gd name="T8" fmla="*/ 10 w 62"/>
                <a:gd name="T9" fmla="*/ 56 h 62"/>
                <a:gd name="T10" fmla="*/ 0 w 62"/>
                <a:gd name="T11" fmla="*/ 40 h 62"/>
                <a:gd name="T12" fmla="*/ 0 w 62"/>
                <a:gd name="T13" fmla="*/ 22 h 62"/>
                <a:gd name="T14" fmla="*/ 10 w 62"/>
                <a:gd name="T15" fmla="*/ 7 h 62"/>
                <a:gd name="T16" fmla="*/ 25 w 62"/>
                <a:gd name="T17" fmla="*/ 0 h 62"/>
                <a:gd name="T18" fmla="*/ 43 w 62"/>
                <a:gd name="T19" fmla="*/ 4 h 62"/>
                <a:gd name="T20" fmla="*/ 56 w 62"/>
                <a:gd name="T21" fmla="*/ 13 h 62"/>
                <a:gd name="T22" fmla="*/ 62 w 62"/>
                <a:gd name="T2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lnTo>
                    <a:pt x="56" y="46"/>
                  </a:lnTo>
                  <a:lnTo>
                    <a:pt x="43" y="59"/>
                  </a:lnTo>
                  <a:lnTo>
                    <a:pt x="25" y="62"/>
                  </a:lnTo>
                  <a:lnTo>
                    <a:pt x="10" y="56"/>
                  </a:lnTo>
                  <a:lnTo>
                    <a:pt x="0" y="40"/>
                  </a:lnTo>
                  <a:lnTo>
                    <a:pt x="0" y="22"/>
                  </a:lnTo>
                  <a:lnTo>
                    <a:pt x="10" y="7"/>
                  </a:lnTo>
                  <a:lnTo>
                    <a:pt x="25" y="0"/>
                  </a:lnTo>
                  <a:lnTo>
                    <a:pt x="43" y="4"/>
                  </a:lnTo>
                  <a:lnTo>
                    <a:pt x="56" y="13"/>
                  </a:lnTo>
                  <a:lnTo>
                    <a:pt x="62" y="31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9092" name="Text Box 20"/>
            <p:cNvSpPr txBox="1">
              <a:spLocks noChangeArrowheads="1"/>
            </p:cNvSpPr>
            <p:nvPr/>
          </p:nvSpPr>
          <p:spPr bwMode="auto">
            <a:xfrm>
              <a:off x="990600" y="5562600"/>
              <a:ext cx="23622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lang="en-US" sz="1800" dirty="0"/>
                <a:t>The starting points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FDE6EB-C62F-9B47-9BFA-7D1036CE10EC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609600" y="1219200"/>
            <a:ext cx="3276600" cy="5029200"/>
          </a:xfrm>
          <a:prstGeom prst="rect">
            <a:avLst/>
          </a:prstGeom>
          <a:noFill/>
          <a:ln w="254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724400" y="1219200"/>
            <a:ext cx="3886200" cy="5029200"/>
            <a:chOff x="4724400" y="1219200"/>
            <a:chExt cx="3886200" cy="5029200"/>
          </a:xfrm>
        </p:grpSpPr>
        <p:grpSp>
          <p:nvGrpSpPr>
            <p:cNvPr id="1539094" name="Group 22"/>
            <p:cNvGrpSpPr>
              <a:grpSpLocks/>
            </p:cNvGrpSpPr>
            <p:nvPr/>
          </p:nvGrpSpPr>
          <p:grpSpPr bwMode="auto">
            <a:xfrm>
              <a:off x="4724400" y="1295400"/>
              <a:ext cx="3810000" cy="4637088"/>
              <a:chOff x="2976" y="816"/>
              <a:chExt cx="2400" cy="2921"/>
            </a:xfrm>
          </p:grpSpPr>
          <p:graphicFrame>
            <p:nvGraphicFramePr>
              <p:cNvPr id="1539075" name="Object 3"/>
              <p:cNvGraphicFramePr>
                <a:graphicFrameLocks noChangeAspect="1"/>
              </p:cNvGraphicFramePr>
              <p:nvPr/>
            </p:nvGraphicFramePr>
            <p:xfrm>
              <a:off x="2976" y="816"/>
              <a:ext cx="2125" cy="28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VISIO" r:id="rId2" imgW="1549800" imgH="2097000" progId="Visio.Drawing.6">
                      <p:embed/>
                    </p:oleObj>
                  </mc:Choice>
                  <mc:Fallback>
                    <p:oleObj name="VISIO" r:id="rId2" imgW="1549800" imgH="2097000" progId="Visio.Drawing.6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816"/>
                            <a:ext cx="2125" cy="28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xmlns="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 xmlns="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39093" name="Text Box 21"/>
              <p:cNvSpPr txBox="1">
                <a:spLocks noChangeArrowheads="1"/>
              </p:cNvSpPr>
              <p:nvPr/>
            </p:nvSpPr>
            <p:spPr bwMode="auto">
              <a:xfrm>
                <a:off x="3072" y="3504"/>
                <a:ext cx="2304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None/>
                </a:pPr>
                <a:r>
                  <a:rPr lang="en-US" sz="1800" dirty="0"/>
                  <a:t>Resulting Partitional  Clusters</a:t>
                </a:r>
              </a:p>
            </p:txBody>
          </p:sp>
        </p:grpSp>
        <p:sp>
          <p:nvSpPr>
            <p:cNvPr id="28" name="Rectangle 27"/>
            <p:cNvSpPr/>
            <p:nvPr/>
          </p:nvSpPr>
          <p:spPr bwMode="auto">
            <a:xfrm>
              <a:off x="4800600" y="1219200"/>
              <a:ext cx="3810000" cy="5029200"/>
            </a:xfrm>
            <a:prstGeom prst="rect">
              <a:avLst/>
            </a:prstGeom>
            <a:noFill/>
            <a:ln w="25400" cap="flat" cmpd="sng" algn="ctr">
              <a:solidFill>
                <a:srgbClr val="3366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Right Arrow 25"/>
          <p:cNvSpPr/>
          <p:nvPr/>
        </p:nvSpPr>
        <p:spPr bwMode="auto">
          <a:xfrm>
            <a:off x="3581400" y="3048000"/>
            <a:ext cx="1447800" cy="822960"/>
          </a:xfrm>
          <a:prstGeom prst="rightArrow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6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9050"/>
            <a:ext cx="8280400" cy="552450"/>
          </a:xfrm>
        </p:spPr>
        <p:txBody>
          <a:bodyPr/>
          <a:lstStyle/>
          <a:p>
            <a:r>
              <a:rPr lang="en-US" sz="2800" dirty="0"/>
              <a:t>Pseudo-Class, Stereotype, or Nickname</a:t>
            </a:r>
          </a:p>
        </p:txBody>
      </p:sp>
      <p:sp>
        <p:nvSpPr>
          <p:cNvPr id="1592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59763" cy="48768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sz="2800" b="0" dirty="0"/>
              <a:t>Informal term used to describe what you see.</a:t>
            </a:r>
            <a:br>
              <a:rPr lang="en-US" sz="2800" b="0" dirty="0"/>
            </a:br>
            <a:endParaRPr lang="en-US" sz="2800" b="0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sz="2800" b="0" dirty="0"/>
              <a:t>Could be very simple:</a:t>
            </a:r>
            <a:endParaRPr lang="en-US" sz="2000" b="0" dirty="0"/>
          </a:p>
          <a:p>
            <a:pPr marL="1211263" lvl="1" indent="-361950">
              <a:lnSpc>
                <a:spcPct val="90000"/>
              </a:lnSpc>
            </a:pPr>
            <a:r>
              <a:rPr lang="en-US" sz="2000" b="0" dirty="0"/>
              <a:t>Growing things</a:t>
            </a:r>
          </a:p>
          <a:p>
            <a:pPr marL="1211263" lvl="1" indent="-361950">
              <a:lnSpc>
                <a:spcPct val="90000"/>
              </a:lnSpc>
            </a:pPr>
            <a:r>
              <a:rPr lang="en-US" sz="2000" b="0" dirty="0"/>
              <a:t>Dying things</a:t>
            </a:r>
          </a:p>
          <a:p>
            <a:pPr marL="1211263" lvl="1" indent="-361950">
              <a:lnSpc>
                <a:spcPct val="90000"/>
              </a:lnSpc>
            </a:pPr>
            <a:r>
              <a:rPr lang="en-US" sz="2000" b="0" dirty="0"/>
              <a:t>Fashion conscious people</a:t>
            </a:r>
          </a:p>
          <a:p>
            <a:pPr marL="1211263" lvl="1" indent="-361950">
              <a:lnSpc>
                <a:spcPct val="90000"/>
              </a:lnSpc>
            </a:pPr>
            <a:r>
              <a:rPr lang="en-US" sz="2000" b="0" dirty="0"/>
              <a:t>Techno- savvy people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B03B56-9404-8547-9598-4BFD4FFCF025}" type="datetime1">
              <a:rPr lang="en-US" smtClean="0"/>
              <a:t>10/28/22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2020,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3770128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9050"/>
            <a:ext cx="8280400" cy="552450"/>
          </a:xfrm>
        </p:spPr>
        <p:txBody>
          <a:bodyPr/>
          <a:lstStyle/>
          <a:p>
            <a:r>
              <a:rPr lang="en-US" sz="2800" dirty="0"/>
              <a:t>Prototype </a:t>
            </a:r>
            <a:r>
              <a:rPr lang="mr-IN" sz="2800" dirty="0"/>
              <a:t>–</a:t>
            </a:r>
            <a:r>
              <a:rPr lang="en-US" sz="2800" dirty="0"/>
              <a:t> A </a:t>
            </a:r>
            <a:r>
              <a:rPr lang="en-US" sz="2800" i="1" dirty="0"/>
              <a:t>Mathematical</a:t>
            </a:r>
            <a:r>
              <a:rPr lang="en-US" sz="2800" dirty="0"/>
              <a:t> Prototype</a:t>
            </a:r>
          </a:p>
        </p:txBody>
      </p:sp>
      <p:sp>
        <p:nvSpPr>
          <p:cNvPr id="1592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533400"/>
            <a:ext cx="8259763" cy="5943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sz="2800" b="0" dirty="0"/>
              <a:t>Each cluster is associated with a </a:t>
            </a:r>
            <a:r>
              <a:rPr lang="en-US" sz="2800" b="0" u="sng" dirty="0">
                <a:solidFill>
                  <a:srgbClr val="000000"/>
                </a:solidFill>
              </a:rPr>
              <a:t>prototype</a:t>
            </a:r>
            <a:br>
              <a:rPr lang="en-US" sz="2800" b="0" u="sng" dirty="0">
                <a:solidFill>
                  <a:srgbClr val="000000"/>
                </a:solidFill>
              </a:rPr>
            </a:br>
            <a:endParaRPr lang="en-US" sz="2800" b="0" u="sng" dirty="0">
              <a:solidFill>
                <a:srgbClr val="000000"/>
              </a:solidFill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sz="2800" b="0" dirty="0">
                <a:solidFill>
                  <a:srgbClr val="000000"/>
                </a:solidFill>
              </a:rPr>
              <a:t>A </a:t>
            </a:r>
            <a:r>
              <a:rPr lang="en-US" sz="2800" b="0" u="sng" dirty="0">
                <a:solidFill>
                  <a:srgbClr val="000000"/>
                </a:solidFill>
              </a:rPr>
              <a:t>prototype</a:t>
            </a:r>
            <a:r>
              <a:rPr lang="en-US" sz="2800" b="0" dirty="0">
                <a:solidFill>
                  <a:srgbClr val="000000"/>
                </a:solidFill>
              </a:rPr>
              <a:t> is a mathematical model </a:t>
            </a:r>
            <a:br>
              <a:rPr lang="en-US" sz="2800" b="0" dirty="0">
                <a:solidFill>
                  <a:srgbClr val="000000"/>
                </a:solidFill>
              </a:rPr>
            </a:br>
            <a:r>
              <a:rPr lang="en-US" sz="2800" b="0" dirty="0">
                <a:solidFill>
                  <a:srgbClr val="000000"/>
                </a:solidFill>
              </a:rPr>
              <a:t>of the cluster’s:</a:t>
            </a:r>
          </a:p>
          <a:p>
            <a:pPr marL="1257300" lvl="1" indent="-690563">
              <a:lnSpc>
                <a:spcPct val="90000"/>
              </a:lnSpc>
            </a:pPr>
            <a:r>
              <a:rPr lang="en-US" b="0" dirty="0">
                <a:solidFill>
                  <a:srgbClr val="000000"/>
                </a:solidFill>
              </a:rPr>
              <a:t>center</a:t>
            </a:r>
          </a:p>
          <a:p>
            <a:pPr marL="1257300" lvl="1" indent="-690563">
              <a:lnSpc>
                <a:spcPct val="90000"/>
              </a:lnSpc>
            </a:pPr>
            <a:r>
              <a:rPr lang="en-US" b="0" dirty="0">
                <a:solidFill>
                  <a:srgbClr val="000000"/>
                </a:solidFill>
              </a:rPr>
              <a:t>extent</a:t>
            </a:r>
            <a:br>
              <a:rPr lang="en-US" b="0" dirty="0">
                <a:solidFill>
                  <a:srgbClr val="000000"/>
                </a:solidFill>
              </a:rPr>
            </a:br>
            <a:endParaRPr lang="en-US" b="0" dirty="0">
              <a:solidFill>
                <a:srgbClr val="000000"/>
              </a:solidFill>
            </a:endParaRPr>
          </a:p>
          <a:p>
            <a:pPr marL="533400" indent="-533400">
              <a:lnSpc>
                <a:spcPct val="90000"/>
              </a:lnSpc>
            </a:pPr>
            <a:r>
              <a:rPr lang="en-US" sz="2800" b="0" dirty="0">
                <a:solidFill>
                  <a:srgbClr val="000000"/>
                </a:solidFill>
              </a:rPr>
              <a:t>Common centers:</a:t>
            </a:r>
            <a:endParaRPr lang="en-US" sz="2800" b="0" dirty="0"/>
          </a:p>
          <a:p>
            <a:pPr marL="10414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b="0" dirty="0"/>
              <a:t>Centroid (center of mass)</a:t>
            </a:r>
          </a:p>
          <a:p>
            <a:pPr marL="10414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b="0" dirty="0"/>
              <a:t>Medoid   (data point closest to center of mass)</a:t>
            </a:r>
            <a:br>
              <a:rPr lang="en-US" b="0" dirty="0"/>
            </a:br>
            <a:endParaRPr lang="en-US" b="0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sz="2800" b="0" dirty="0"/>
              <a:t>Data point is assigned to the closest cluster</a:t>
            </a:r>
            <a:br>
              <a:rPr lang="en-US" sz="2800" b="0" dirty="0"/>
            </a:br>
            <a:endParaRPr lang="en-US" sz="2800" b="0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sz="2800" b="0" dirty="0"/>
              <a:t>Number of clusters, K, must be specified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B03B56-9404-8547-9598-4BFD4FFCF025}" type="datetime1">
              <a:rPr lang="en-US" smtClean="0"/>
              <a:t>10/28/22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2020,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2314454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sz="2800" dirty="0"/>
              <a:t>Attribute Choice is Extremely Important</a:t>
            </a:r>
          </a:p>
        </p:txBody>
      </p:sp>
      <p:sp>
        <p:nvSpPr>
          <p:cNvPr id="1587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0" dirty="0"/>
              <a:t>The clusters get grouped by the chosen attributes</a:t>
            </a:r>
            <a:br>
              <a:rPr lang="en-US" sz="2400" b="0" dirty="0"/>
            </a:br>
            <a:endParaRPr lang="en-US" sz="2400" b="0" dirty="0"/>
          </a:p>
          <a:p>
            <a:pPr>
              <a:lnSpc>
                <a:spcPct val="90000"/>
              </a:lnSpc>
            </a:pPr>
            <a:r>
              <a:rPr lang="en-US" sz="2400" b="0" dirty="0"/>
              <a:t>Type of proximity or density measure</a:t>
            </a:r>
          </a:p>
          <a:p>
            <a:pPr lvl="1">
              <a:lnSpc>
                <a:spcPct val="90000"/>
              </a:lnSpc>
            </a:pPr>
            <a:r>
              <a:rPr lang="en-US" sz="1800" b="0" dirty="0"/>
              <a:t>This is a derived measure, but the epitome of importance</a:t>
            </a:r>
          </a:p>
          <a:p>
            <a:pPr lvl="1">
              <a:lnSpc>
                <a:spcPct val="90000"/>
              </a:lnSpc>
            </a:pPr>
            <a:r>
              <a:rPr lang="en-US" sz="1800" b="0" dirty="0"/>
              <a:t>The relative distances between points is important</a:t>
            </a:r>
          </a:p>
          <a:p>
            <a:pPr lvl="1">
              <a:lnSpc>
                <a:spcPct val="90000"/>
              </a:lnSpc>
            </a:pPr>
            <a:r>
              <a:rPr lang="en-US" sz="1800" b="0" dirty="0"/>
              <a:t>With the type of distance, impacts the shape of resulting clusters.</a:t>
            </a:r>
            <a:br>
              <a:rPr lang="en-US" sz="1800" b="0" dirty="0"/>
            </a:br>
            <a:endParaRPr lang="en-US" sz="1800" b="0" dirty="0"/>
          </a:p>
          <a:p>
            <a:pPr>
              <a:lnSpc>
                <a:spcPct val="90000"/>
              </a:lnSpc>
            </a:pPr>
            <a:r>
              <a:rPr lang="en-US" sz="2400" b="0" dirty="0"/>
              <a:t>Sparseness</a:t>
            </a:r>
          </a:p>
          <a:p>
            <a:pPr lvl="1">
              <a:lnSpc>
                <a:spcPct val="90000"/>
              </a:lnSpc>
            </a:pPr>
            <a:r>
              <a:rPr lang="en-US" sz="1800" b="0" dirty="0"/>
              <a:t>Dictates type of similarity</a:t>
            </a:r>
          </a:p>
          <a:p>
            <a:pPr lvl="1">
              <a:lnSpc>
                <a:spcPct val="90000"/>
              </a:lnSpc>
            </a:pPr>
            <a:r>
              <a:rPr lang="en-US" sz="1800" b="0" dirty="0"/>
              <a:t>Adds to efficiency</a:t>
            </a:r>
            <a:br>
              <a:rPr lang="en-US" sz="1800" b="0" dirty="0"/>
            </a:br>
            <a:br>
              <a:rPr lang="en-US" sz="1800" b="0" dirty="0"/>
            </a:br>
            <a:endParaRPr lang="en-US" sz="1800" b="0" dirty="0"/>
          </a:p>
          <a:p>
            <a:pPr>
              <a:lnSpc>
                <a:spcPct val="90000"/>
              </a:lnSpc>
            </a:pPr>
            <a:r>
              <a:rPr lang="en-US" sz="2400" b="0" dirty="0"/>
              <a:t>Noise and Outliers</a:t>
            </a:r>
            <a:endParaRPr lang="en-US" sz="1800" b="0" dirty="0"/>
          </a:p>
          <a:p>
            <a:pPr lvl="1">
              <a:lnSpc>
                <a:spcPct val="90000"/>
              </a:lnSpc>
            </a:pPr>
            <a:r>
              <a:rPr lang="en-US" sz="1600" b="0" dirty="0"/>
              <a:t>Outliers always throw off the center of mass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730581-1572-9645-921C-453D83468348}" type="datetime1">
              <a:rPr lang="en-US" smtClean="0"/>
              <a:t>10/28/22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9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45A7-512B-9749-8D3F-6FF2E484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Part 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2E9EC-E77D-9240-B9AC-0F101712B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68962"/>
          </a:xfrm>
        </p:spPr>
        <p:txBody>
          <a:bodyPr/>
          <a:lstStyle/>
          <a:p>
            <a:r>
              <a:rPr lang="en-US" sz="2000" dirty="0"/>
              <a:t>Clustering lets us discover the structure of our data.</a:t>
            </a:r>
          </a:p>
          <a:p>
            <a:r>
              <a:rPr lang="en-US" sz="2000" dirty="0"/>
              <a:t>If you can identify a “background cluster” it helps focus on things of true interest. </a:t>
            </a:r>
          </a:p>
          <a:p>
            <a:r>
              <a:rPr lang="en-US" sz="2000" dirty="0"/>
              <a:t>Clusters occur naturally, due to natural behaviors.</a:t>
            </a:r>
          </a:p>
          <a:p>
            <a:r>
              <a:rPr lang="en-US" sz="2000" dirty="0"/>
              <a:t>If we can arrange data into hierarchical taxonomies – clusters and sub-clusters, for better understanding. </a:t>
            </a:r>
          </a:p>
          <a:p>
            <a:r>
              <a:rPr lang="en-US" sz="2000" dirty="0"/>
              <a:t>The attributes you use for clustering determine the cluster shapes.</a:t>
            </a:r>
          </a:p>
          <a:p>
            <a:r>
              <a:rPr lang="en-US" sz="2000" dirty="0"/>
              <a:t>You want to normalize your attributes, so that they can be directly related to each other – so that the clusters are circular or spherical.</a:t>
            </a:r>
          </a:p>
          <a:p>
            <a:r>
              <a:rPr lang="en-US" sz="2000" dirty="0"/>
              <a:t>Main Approaches:</a:t>
            </a:r>
          </a:p>
          <a:p>
            <a:pPr marL="919163" indent="-454025">
              <a:buFont typeface="+mj-lt"/>
              <a:buAutoNum type="arabicPeriod"/>
            </a:pPr>
            <a:r>
              <a:rPr lang="en-US" sz="2000" dirty="0"/>
              <a:t>Top down</a:t>
            </a:r>
          </a:p>
          <a:p>
            <a:pPr marL="919163" indent="-454025">
              <a:buFont typeface="+mj-lt"/>
              <a:buAutoNum type="arabicPeriod"/>
            </a:pPr>
            <a:r>
              <a:rPr lang="en-US" sz="2000" dirty="0"/>
              <a:t>Bottom up</a:t>
            </a:r>
          </a:p>
          <a:p>
            <a:pPr marL="1374775" lvl="1" indent="-455613">
              <a:buFont typeface="+mj-lt"/>
              <a:buAutoNum type="alphaLcPeriod"/>
            </a:pPr>
            <a:r>
              <a:rPr lang="en-US" sz="1200" dirty="0"/>
              <a:t>Hierarchical Traditional with one seed that grows</a:t>
            </a:r>
          </a:p>
          <a:p>
            <a:pPr marL="1374775" lvl="1" indent="-455613">
              <a:buFont typeface="+mj-lt"/>
              <a:buAutoNum type="alphaLcPeriod"/>
            </a:pPr>
            <a:r>
              <a:rPr lang="en-US" sz="1200" dirty="0"/>
              <a:t>Hierarchical Non-Traditional, with multiple seeds.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2F62E-9232-CA4E-8705-CA6353E1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7586E-BD98-ED46-BD83-16AA7576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47361-EA44-B94A-9ED8-7AF34B0A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BB483-F001-064B-AA7A-5C8528B0F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2865A8-087D-E54B-98A1-3C396AF56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4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Object Segmentation:</a:t>
            </a:r>
            <a:br>
              <a:rPr lang="en-US" dirty="0"/>
            </a:br>
            <a:r>
              <a:rPr lang="en-US" sz="2800" b="0" dirty="0"/>
              <a:t>Objects in images can often be segmented </a:t>
            </a:r>
            <a:br>
              <a:rPr lang="en-US" sz="2800" b="0" dirty="0"/>
            </a:br>
            <a:r>
              <a:rPr lang="en-US" sz="2800" b="0" dirty="0"/>
              <a:t>using one attributes, such as color.  </a:t>
            </a:r>
            <a:br>
              <a:rPr lang="en-US" sz="2800" b="0" dirty="0"/>
            </a:br>
            <a:r>
              <a:rPr lang="en-US" sz="2800" b="0" dirty="0"/>
              <a:t>The goal is to segment out the objects.</a:t>
            </a:r>
            <a:br>
              <a:rPr lang="en-US" sz="2800" b="0" dirty="0"/>
            </a:br>
            <a:endParaRPr lang="en-US" sz="28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5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904999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Background Removal:</a:t>
            </a:r>
            <a:br>
              <a:rPr lang="en-US" dirty="0"/>
            </a:br>
            <a:r>
              <a:rPr lang="en-US" sz="2800" b="0" dirty="0"/>
              <a:t>If you can form a cluster, or 8 clusters, </a:t>
            </a:r>
            <a:br>
              <a:rPr lang="en-US" sz="2800" b="0" dirty="0"/>
            </a:br>
            <a:r>
              <a:rPr lang="en-US" sz="2800" b="0" dirty="0"/>
              <a:t>which represent the background,</a:t>
            </a:r>
            <a:br>
              <a:rPr lang="en-US" sz="2800" b="0" dirty="0"/>
            </a:br>
            <a:r>
              <a:rPr lang="en-US" sz="2800" b="0" dirty="0"/>
              <a:t>you can ignore the background.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IMG_15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819400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07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3: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1"/>
            <a:ext cx="8534400" cy="2971799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Attributes:</a:t>
            </a:r>
          </a:p>
          <a:p>
            <a:pPr marL="749300" lvl="1" indent="-406400"/>
            <a:r>
              <a:rPr lang="en-US" sz="2600" b="0" dirty="0"/>
              <a:t>Think about </a:t>
            </a:r>
            <a:r>
              <a:rPr lang="en-US" sz="2600" b="0" i="1" dirty="0"/>
              <a:t>other</a:t>
            </a:r>
            <a:r>
              <a:rPr lang="en-US" sz="2600" b="0" dirty="0"/>
              <a:t> attributes – texture.</a:t>
            </a:r>
          </a:p>
          <a:p>
            <a:pPr marL="749300" lvl="1" indent="-406400"/>
            <a:r>
              <a:rPr lang="en-US" sz="2600" b="0" dirty="0"/>
              <a:t>Chunks of image can be segmented based on many other attributes.  </a:t>
            </a:r>
          </a:p>
          <a:p>
            <a:pPr marL="749300" lvl="1" indent="-406400"/>
            <a:r>
              <a:rPr lang="en-US" sz="2600" b="0" dirty="0"/>
              <a:t>Here we will use position, and color.  </a:t>
            </a:r>
          </a:p>
          <a:p>
            <a:pPr marL="749300" lvl="1" indent="-406400"/>
            <a:r>
              <a:rPr lang="en-US" sz="2600" b="0" dirty="0"/>
              <a:t>But we could also use texture, or another attribute.</a:t>
            </a:r>
          </a:p>
          <a:p>
            <a:pPr marL="342900" lvl="1" indent="0">
              <a:buNone/>
            </a:pPr>
            <a:endParaRPr lang="en-US" sz="28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12BABC-D744-524F-93E7-3F5D257140E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990600" y="3810000"/>
            <a:ext cx="7924800" cy="2729753"/>
            <a:chOff x="990600" y="3810000"/>
            <a:chExt cx="7924800" cy="2729753"/>
          </a:xfrm>
        </p:grpSpPr>
        <p:pic>
          <p:nvPicPr>
            <p:cNvPr id="6" name="Picture 5" descr="TBK_Hidden_Figures_125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810000"/>
              <a:ext cx="4419600" cy="272975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86400" y="4038600"/>
              <a:ext cx="34290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sz="2400" b="0" dirty="0"/>
                <a:t>Example: </a:t>
              </a:r>
              <a:br>
                <a:rPr lang="en-US" sz="2400" b="0" dirty="0"/>
              </a:br>
              <a:br>
                <a:rPr lang="en-US" sz="2400" b="0" dirty="0"/>
              </a:br>
              <a:r>
                <a:rPr lang="en-US" sz="2400" b="0" dirty="0"/>
                <a:t>The “camouflage” can be segmented from the brick by the difference in texture.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27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458200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Cluster?</a:t>
            </a:r>
            <a:br>
              <a:rPr lang="en-US" dirty="0"/>
            </a:br>
            <a:r>
              <a:rPr lang="en-US" sz="2800" b="0" i="1" dirty="0"/>
              <a:t>To understand the structure of your data.</a:t>
            </a:r>
            <a:br>
              <a:rPr lang="en-US" sz="2800" b="0" i="1" dirty="0"/>
            </a:br>
            <a:br>
              <a:rPr lang="en-US" sz="2800" b="0" i="1" dirty="0"/>
            </a:br>
            <a:r>
              <a:rPr lang="en-US" sz="2800" b="0" dirty="0"/>
              <a:t>Remember </a:t>
            </a:r>
            <a:r>
              <a:rPr lang="mr-IN" sz="2800" b="0" dirty="0"/>
              <a:t>–</a:t>
            </a:r>
            <a:r>
              <a:rPr lang="en-US" sz="2800" b="0" dirty="0"/>
              <a:t> </a:t>
            </a:r>
            <a:br>
              <a:rPr lang="en-US" sz="2800" b="0" dirty="0"/>
            </a:br>
            <a:br>
              <a:rPr lang="en-US" sz="2800" b="0" dirty="0"/>
            </a:br>
            <a:r>
              <a:rPr lang="en-US" sz="2800" dirty="0"/>
              <a:t>Data Mining is about </a:t>
            </a:r>
            <a:br>
              <a:rPr lang="en-US" sz="2800" dirty="0"/>
            </a:br>
            <a:r>
              <a:rPr lang="en-US" sz="2800" dirty="0"/>
              <a:t>Knowledge and Understanding.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 marL="404813" indent="-404813"/>
            <a:endParaRPr lang="en-US" sz="2800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383257-BE36-5249-B98B-0E0DF7833B86}" type="datetime1">
              <a:rPr lang="en-US" smtClean="0"/>
              <a:t>10/28/22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2020, Thomas B. Kinsman</a:t>
            </a:r>
          </a:p>
        </p:txBody>
      </p:sp>
    </p:spTree>
    <p:extLst>
      <p:ext uri="{BB962C8B-B14F-4D97-AF65-F5344CB8AC3E}">
        <p14:creationId xmlns:p14="http://schemas.microsoft.com/office/powerpoint/2010/main" val="111590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2"/>
          </a:xfrm>
        </p:spPr>
        <p:txBody>
          <a:bodyPr/>
          <a:lstStyle/>
          <a:p>
            <a:r>
              <a:rPr lang="en-US" dirty="0"/>
              <a:t>An Example Taxonomy For Transistors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458200" cy="63246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Why Cluster?</a:t>
            </a:r>
            <a:br>
              <a:rPr lang="en-US" sz="2800" dirty="0"/>
            </a:br>
            <a:r>
              <a:rPr lang="en-US" b="0" i="1" dirty="0"/>
              <a:t>To understand the structure of your data.</a:t>
            </a:r>
            <a:br>
              <a:rPr lang="en-US" b="0" i="1" dirty="0"/>
            </a:br>
            <a:br>
              <a:rPr lang="en-US" sz="2400" b="0" dirty="0"/>
            </a:br>
            <a:r>
              <a:rPr lang="en-US" sz="2400" b="0" dirty="0"/>
              <a:t>Suppose I wanted to learn about electrical transistors. I can read about them, and then build my own clusters.  </a:t>
            </a:r>
            <a:br>
              <a:rPr lang="en-US" sz="2400" b="0" dirty="0"/>
            </a:br>
            <a:br>
              <a:rPr lang="en-US" sz="2400" b="0" dirty="0"/>
            </a:br>
            <a:r>
              <a:rPr lang="en-US" sz="2400" b="0" dirty="0"/>
              <a:t>By clustering based on the features which </a:t>
            </a:r>
            <a:r>
              <a:rPr lang="en-US" sz="2400" b="0" i="1" dirty="0"/>
              <a:t>make sense to me</a:t>
            </a:r>
            <a:r>
              <a:rPr lang="en-US" sz="2400" b="0" dirty="0"/>
              <a:t>, I map the information directly onto my past framework of understanding.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Example for types of transistors: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dirty="0"/>
              <a:t>BJT 		Bi-Junction Transistors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0" dirty="0"/>
              <a:t>FETS 		Field Effect Transistors</a:t>
            </a:r>
            <a:br>
              <a:rPr lang="en-US" sz="2400" b="0" dirty="0"/>
            </a:br>
            <a:br>
              <a:rPr lang="en-US" sz="2400" b="0" dirty="0"/>
            </a:br>
            <a:br>
              <a:rPr lang="en-US" sz="2400" b="0" dirty="0"/>
            </a:br>
            <a:endParaRPr lang="en-US" sz="2400" b="0" dirty="0"/>
          </a:p>
          <a:p>
            <a:pPr marL="404813" indent="-404813"/>
            <a:endParaRPr lang="en-US" sz="2400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01F3F7-9340-3148-9E23-F7CB6AF5ACA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88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Lect_Oct_02_2007_Distances_Clustering">
  <a:themeElements>
    <a:clrScheme name="1_Lect_Oct_02_2007_Distances_Cluster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Lect_Oct_02_2007_Distances_Cluster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5715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5715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ct_Oct_02_2007_Distances_Clust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ct_Oct_02_2007_Distances_Clust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ct_Oct_02_2007_Distances_Clust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ct_Oct_02_2007_Distances_Clust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ct_Oct_02_2007_Distances_Clust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ct_Oct_02_2007_Distances_Clust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ct_Oct_02_2007_Distances_Clust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ct_Oct_02_2007_Distances_Clust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ct_Oct_02_2007_Distances_Clust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ct_Oct_02_2007_Distances_Clust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ct_Oct_02_2007_Distances_Clust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ct_Oct_02_2007_Distances_Clust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ect_Oct_02_2007_Distances_Clustering">
  <a:themeElements>
    <a:clrScheme name="Lect_Oct_02_2007_Distances_Clusteri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ct_Oct_02_2007_Distances_Cluster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5715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5715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lang="en-US" sz="2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ct_Oct_02_2007_Distances_Clust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_Oct_02_2007_Distances_Clust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_Oct_02_2007_Distances_Clust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_Oct_02_2007_Distances_Clust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_Oct_02_2007_Distances_Clust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_Oct_02_2007_Distances_Clust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_Oct_02_2007_Distances_Clust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_Oct_02_2007_Distances_Clust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_Oct_02_2007_Distances_Clust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_Oct_02_2007_Distances_Clust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_Oct_02_2007_Distances_Clust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_Oct_02_2007_Distances_Clust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14739</TotalTime>
  <Words>1462</Words>
  <Application>Microsoft Macintosh PowerPoint</Application>
  <PresentationFormat>On-screen Show (4:3)</PresentationFormat>
  <Paragraphs>249</Paragraphs>
  <Slides>37</Slides>
  <Notes>13</Notes>
  <HiddenSlides>11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Tahoma</vt:lpstr>
      <vt:lpstr>Times New Roman</vt:lpstr>
      <vt:lpstr>Wingdings</vt:lpstr>
      <vt:lpstr>1_Lect_Oct_02_2007_Distances_Clustering</vt:lpstr>
      <vt:lpstr>Lect_Oct_02_2007_Distances_Clustering</vt:lpstr>
      <vt:lpstr>VISIO</vt:lpstr>
      <vt:lpstr>Clustering-A  Overview</vt:lpstr>
      <vt:lpstr>Data Normalization:</vt:lpstr>
      <vt:lpstr>PowerPoint Presentation</vt:lpstr>
      <vt:lpstr>PowerPoint Presentation</vt:lpstr>
      <vt:lpstr>Motivation 1:</vt:lpstr>
      <vt:lpstr>Motivation 2:</vt:lpstr>
      <vt:lpstr>Motivation 3:</vt:lpstr>
      <vt:lpstr>Motivation</vt:lpstr>
      <vt:lpstr>An Example Taxonomy For Transistors</vt:lpstr>
      <vt:lpstr>A Hierarchical Taxonomy For SOCKS</vt:lpstr>
      <vt:lpstr>An Example Taxonomy For Transistors</vt:lpstr>
      <vt:lpstr>Other Examples:</vt:lpstr>
      <vt:lpstr>Graffiti – to Segment</vt:lpstr>
      <vt:lpstr>Graffiti – to Segment</vt:lpstr>
      <vt:lpstr>Secret Writing:</vt:lpstr>
      <vt:lpstr>Secret Writing – RGB Separations:</vt:lpstr>
      <vt:lpstr>Input Image</vt:lpstr>
      <vt:lpstr>K-Means can separate the colors:</vt:lpstr>
      <vt:lpstr>K-Means can separate the colors:</vt:lpstr>
      <vt:lpstr>K-Means can separate the colors:</vt:lpstr>
      <vt:lpstr>K-Means can separate the colors:</vt:lpstr>
      <vt:lpstr>K-Means can separate the colors:</vt:lpstr>
      <vt:lpstr>Realize Attributes are not always x and y</vt:lpstr>
      <vt:lpstr>Note: Attributes are not always x and y</vt:lpstr>
      <vt:lpstr>Measures of Central Tendency</vt:lpstr>
      <vt:lpstr>Review – Ideal Clustering</vt:lpstr>
      <vt:lpstr>The Number of Clusters is Ambiguous</vt:lpstr>
      <vt:lpstr>The Three Main Approaches:</vt:lpstr>
      <vt:lpstr>The Main Algorithms:</vt:lpstr>
      <vt:lpstr>Clustering Vocabulary</vt:lpstr>
      <vt:lpstr>Hierarchical vs Partitional</vt:lpstr>
      <vt:lpstr>Hierarchical Clustering</vt:lpstr>
      <vt:lpstr>Partitional Clustering</vt:lpstr>
      <vt:lpstr>Pseudo-Class, Stereotype, or Nickname</vt:lpstr>
      <vt:lpstr>Prototype – A Mathematical Prototype</vt:lpstr>
      <vt:lpstr>Attribute Choice is Extremely Important</vt:lpstr>
      <vt:lpstr>Review of Part A:</vt:lpstr>
    </vt:vector>
  </TitlesOfParts>
  <Manager/>
  <Company> 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k-Means Clustering</dc:title>
  <dc:subject/>
  <dc:creator>tbk</dc:creator>
  <cp:keywords/>
  <dc:description/>
  <cp:lastModifiedBy>Microsoft Office User</cp:lastModifiedBy>
  <cp:revision>485</cp:revision>
  <cp:lastPrinted>2022-10-29T00:10:45Z</cp:lastPrinted>
  <dcterms:created xsi:type="dcterms:W3CDTF">2007-10-02T04:23:57Z</dcterms:created>
  <dcterms:modified xsi:type="dcterms:W3CDTF">2022-10-29T00:10:50Z</dcterms:modified>
  <cp:category/>
</cp:coreProperties>
</file>